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19"/>
  </p:notesMasterIdLst>
  <p:handoutMasterIdLst>
    <p:handoutMasterId r:id="rId20"/>
  </p:handoutMasterIdLst>
  <p:sldIdLst>
    <p:sldId id="322" r:id="rId2"/>
    <p:sldId id="350" r:id="rId3"/>
    <p:sldId id="365" r:id="rId4"/>
    <p:sldId id="330" r:id="rId5"/>
    <p:sldId id="326" r:id="rId6"/>
    <p:sldId id="358" r:id="rId7"/>
    <p:sldId id="360" r:id="rId8"/>
    <p:sldId id="361" r:id="rId9"/>
    <p:sldId id="351" r:id="rId10"/>
    <p:sldId id="356" r:id="rId11"/>
    <p:sldId id="359" r:id="rId12"/>
    <p:sldId id="362" r:id="rId13"/>
    <p:sldId id="352" r:id="rId14"/>
    <p:sldId id="364" r:id="rId15"/>
    <p:sldId id="363" r:id="rId16"/>
    <p:sldId id="353" r:id="rId17"/>
    <p:sldId id="297" r:id="rId18"/>
  </p:sldIdLst>
  <p:sldSz cx="12190413" cy="6859588"/>
  <p:notesSz cx="6858000" cy="9144000"/>
  <p:embeddedFontLst>
    <p:embeddedFont>
      <p:font typeface="굴림체" panose="020B0609000101010101" pitchFamily="49" charset="-127"/>
      <p:regular r:id="rId21"/>
    </p:embeddedFont>
    <p:embeddedFont>
      <p:font typeface="맑은 고딕" panose="020B0503020000020004" pitchFamily="34" charset="-127"/>
      <p:regular r:id="rId22"/>
      <p:bold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Noto Sans" panose="020B0604020202020204" charset="0"/>
      <p:regular r:id="rId30"/>
      <p:bold r:id="rId31"/>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0" clrIdx="0">
    <p:extLst>
      <p:ext uri="{19B8F6BF-5375-455C-9EA6-DF929625EA0E}">
        <p15:presenceInfo xmlns:p15="http://schemas.microsoft.com/office/powerpoint/2012/main" userId="Dennis" providerId="None"/>
      </p:ext>
    </p:extLst>
  </p:cmAuthor>
  <p:cmAuthor id="2" name="Bhavika Patil" initials="BP" lastIdx="8" clrIdx="1">
    <p:extLst>
      <p:ext uri="{19B8F6BF-5375-455C-9EA6-DF929625EA0E}">
        <p15:presenceInfo xmlns:p15="http://schemas.microsoft.com/office/powerpoint/2012/main" userId="3ed58aafd2162d34" providerId="Windows Live"/>
      </p:ext>
    </p:extLst>
  </p:cmAuthor>
  <p:cmAuthor id="3" name="Cindy Guo" initials="CG" lastIdx="1" clrIdx="2">
    <p:extLst>
      <p:ext uri="{19B8F6BF-5375-455C-9EA6-DF929625EA0E}">
        <p15:presenceInfo xmlns:p15="http://schemas.microsoft.com/office/powerpoint/2012/main" userId="553f1c3246cb4c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0" autoAdjust="0"/>
    <p:restoredTop sz="36898" autoAdjust="0"/>
  </p:normalViewPr>
  <p:slideViewPr>
    <p:cSldViewPr snapToGrid="0">
      <p:cViewPr varScale="1">
        <p:scale>
          <a:sx n="42" d="100"/>
          <a:sy n="42" d="100"/>
        </p:scale>
        <p:origin x="2466" y="42"/>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2021-04-14</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2021-04-14</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b="1" dirty="0"/>
              <a:t>[Bhavika]</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Group 1; Myself – Bhavika, Cindy – (Wave) and Dennis – (Wave).</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excited to present the Project we worked on this winter term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found that 60% of the importance is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03 – Plus/Minus]</a:t>
            </a:r>
            <a:endParaRPr lang="en-US" sz="16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0" i="0" u="none" strike="noStrike" cap="none" dirty="0">
                <a:solidFill>
                  <a:schemeClr val="dk1"/>
                </a:solidFill>
                <a:latin typeface="Arial"/>
                <a:ea typeface="Arial"/>
                <a:cs typeface="Arial"/>
                <a:sym typeface="Arial"/>
              </a:rPr>
              <a:t>Plus/Minus which reflects the point differential when a player is on the floor. </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our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827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600" dirty="0">
                <a:effectLst/>
                <a:latin typeface="+mn-lt"/>
                <a:ea typeface="Times New Roman" panose="02020603050405020304" pitchFamily="18" charset="0"/>
                <a:cs typeface="Calibri" panose="020F0502020204030204" pitchFamily="34" charset="0"/>
              </a:rPr>
              <a:t>In the Phase 2 of the Data Analysis,</a:t>
            </a:r>
            <a:endParaRPr lang="en-US" sz="1600" b="1" dirty="0">
              <a:solidFill>
                <a:srgbClr val="2D2E2D"/>
              </a:solidFill>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01]</a:t>
            </a:r>
            <a:endParaRPr lang="en-CA" sz="16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we identified the low-rated Toronto players and better rated non-Toronto players based on the features identified in the Phase 1.</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02]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Transformed data from Phase 1 was the input for this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b="1"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b="1" dirty="0">
                <a:effectLst/>
                <a:latin typeface="Calibri" panose="020F0502020204030204" pitchFamily="34" charset="0"/>
                <a:ea typeface="Yu Mincho" panose="02020400000000000000" pitchFamily="18" charset="-128"/>
                <a:cs typeface="Calibri" panose="020F0502020204030204" pitchFamily="34" charset="0"/>
              </a:rPr>
              <a:t>[NEXT 03]</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aggregated by the team/game level for all the teams for all seasons from 2005-2020. The file was processed in a similar way as phase 1 but rather focused on the Random Forest only to develop our team wins prediction model.</a:t>
            </a: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rPr>
              <a:t>Parallelly, we averaged the Toronto stats for 2019-2020, Established the performance baseline for the 3 important features, Selected 3 Toronto players with the below average performance and 3 Non-Toronto players with above average performance. We replaced original 2019-2020 Toronto game player data with these 3 new players.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05] </a:t>
            </a:r>
            <a:endParaRPr lang="en-US" sz="14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latin typeface="+mn-lt"/>
              </a:rPr>
              <a:t>In this step, we ran the model from process 1 on the data generated by process 2.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06] </a:t>
            </a:r>
            <a:endParaRPr lang="en-US" sz="14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The results of the model gave us new Team win predictions.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2000" dirty="0">
              <a:latin typeface="+mn-lt"/>
            </a:endParaRPr>
          </a:p>
          <a:p>
            <a:pPr marL="0" lvl="0" indent="0" algn="l" rtl="0">
              <a:lnSpc>
                <a:spcPct val="100000"/>
              </a:lnSpc>
              <a:spcBef>
                <a:spcPts val="0"/>
              </a:spcBef>
              <a:spcAft>
                <a:spcPts val="0"/>
              </a:spcAft>
              <a:buSzPts val="1400"/>
              <a:buNone/>
            </a:pPr>
            <a:endParaRPr lang="en-US" sz="2000" dirty="0">
              <a:latin typeface="+mn-lt"/>
            </a:endParaRPr>
          </a:p>
          <a:p>
            <a:endParaRPr lang="en-CA" sz="20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speaker - Cindy]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are the results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b="0" dirty="0">
              <a:solidFill>
                <a:schemeClr val="tx1"/>
              </a:solidFill>
              <a:effectLst/>
              <a:latin typeface="+mn-lt"/>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01 – Graph]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PAUSE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Toronto Average Stats]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Toronto Raptors average players stats from season 2014 to 2020. In this analysis, we consider both regular season and playoffs.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 TOR Underperforming Players]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4 important features, 3 underperforming Toronto Raptors players were selected.  On the table, the red down arrow means the performance is below the average.  Sha-</a:t>
            </a:r>
            <a:r>
              <a:rPr lang="en-US" sz="2400" kern="1200" dirty="0" err="1">
                <a:solidFill>
                  <a:schemeClr val="tx1"/>
                </a:solidFill>
                <a:effectLst/>
                <a:latin typeface="+mn-lt"/>
                <a:cs typeface="Times New Roman" panose="02020603050405020304" pitchFamily="18" charset="0"/>
              </a:rPr>
              <a:t>mo</a:t>
            </a:r>
            <a:r>
              <a:rPr lang="en-US" sz="2400" kern="1200" dirty="0">
                <a:solidFill>
                  <a:schemeClr val="tx1"/>
                </a:solidFill>
                <a:effectLst/>
                <a:latin typeface="+mn-lt"/>
                <a:cs typeface="Times New Roman" panose="02020603050405020304" pitchFamily="18" charset="0"/>
              </a:rPr>
              <a:t>-</a:t>
            </a:r>
            <a:r>
              <a:rPr lang="en-US" sz="2400" kern="1200" dirty="0" err="1">
                <a:solidFill>
                  <a:schemeClr val="tx1"/>
                </a:solidFill>
                <a:effectLst/>
                <a:latin typeface="+mn-lt"/>
                <a:cs typeface="Times New Roman" panose="02020603050405020304" pitchFamily="18" charset="0"/>
              </a:rPr>
              <a:t>rie</a:t>
            </a:r>
            <a:r>
              <a:rPr lang="en-US" sz="2400" kern="1200" dirty="0">
                <a:solidFill>
                  <a:schemeClr val="tx1"/>
                </a:solidFill>
                <a:effectLst/>
                <a:latin typeface="+mn-lt"/>
                <a:cs typeface="Times New Roman" panose="02020603050405020304" pitchFamily="18" charset="0"/>
              </a:rPr>
              <a:t> Pons had a higher PER, but overall, his performance is under the average. </a:t>
            </a:r>
          </a:p>
          <a:p>
            <a:pPr marL="0" marR="0" lvl="0" indent="0" algn="l" rtl="0" latinLnBrk="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TOR Average Stats]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Then we used the Toronto average stats as a baseline to select the replacement players from NON-TORONTO Teams.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 criteria we used are: </a:t>
            </a:r>
          </a:p>
          <a:p>
            <a:pPr marL="457200" marR="0" lvl="0" indent="-457200" algn="l" defTabSz="99569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PLUS_MINUS is greater than 2;</a:t>
            </a:r>
          </a:p>
          <a:p>
            <a:pPr marL="457200" marR="0" lvl="0" indent="-457200" algn="l" defTabSz="99569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PIE is greater than 5 and less than 10, to prevent selection of the top team players, so we set both lower and upper limit;</a:t>
            </a:r>
          </a:p>
          <a:p>
            <a:pPr marL="457200" marR="0" lvl="0" indent="-457200" algn="l" defTabSz="99569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PER is great than 15;</a:t>
            </a:r>
          </a:p>
          <a:p>
            <a:pPr marL="457200" marR="0" lvl="0" indent="-457200" algn="l" defTabSz="99569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Salary is less than $8.5M.</a:t>
            </a:r>
          </a:p>
          <a:p>
            <a:pPr marL="457200" marR="0" lvl="0" indent="-457200" algn="l" defTabSz="995690" rtl="0" eaLnBrk="1" fontAlgn="auto" latinLnBrk="0" hangingPunct="1">
              <a:lnSpc>
                <a:spcPct val="100000"/>
              </a:lnSpc>
              <a:spcBef>
                <a:spcPts val="0"/>
              </a:spcBef>
              <a:spcAft>
                <a:spcPts val="0"/>
              </a:spcAft>
              <a:buClr>
                <a:srgbClr val="000000"/>
              </a:buClr>
              <a:buSzPts val="1400"/>
              <a:buFont typeface="Arial"/>
              <a:buAutoNum type="arabicPeriod"/>
              <a:tabLst/>
              <a:defRPr/>
            </a:pPr>
            <a:endParaRPr lang="en-US" sz="2000" b="0" dirty="0">
              <a:solidFill>
                <a:srgbClr val="2D2E2D"/>
              </a:solidFill>
              <a:latin typeface="+mn-lt"/>
              <a:cs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05 – NON-TOR Replaced Players]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2000" b="0" kern="1200" dirty="0">
                <a:solidFill>
                  <a:srgbClr val="2D2E2D"/>
                </a:solidFill>
                <a:latin typeface="+mn-lt"/>
                <a:ea typeface="+mn-ea"/>
                <a:cs typeface="Arial" panose="020B0604020202020204" pitchFamily="34" charset="0"/>
              </a:rPr>
              <a:t>For the 3 NON-TOR players, the PLUS MINUS and PER are higher than TOR, Cameron and Jabari have slightly lower PIE, TORONTO team still betters off if they join the team.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handoff - Dennis]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latinLnBrk="0">
              <a:lnSpc>
                <a:spcPct val="100000"/>
              </a:lnSpc>
              <a:spcBef>
                <a:spcPts val="0"/>
              </a:spcBef>
              <a:spcAft>
                <a:spcPts val="0"/>
              </a:spcAft>
              <a:buSzPts val="1400"/>
              <a:buNone/>
            </a:pPr>
            <a:endParaRPr lang="en-US" sz="2400" dirty="0">
              <a:latin typeface="+mn-lt"/>
            </a:endParaRPr>
          </a:p>
          <a:p>
            <a:pPr latinLnBrk="0"/>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Provided 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higher feature values in PLUS_MINUS, PER, and PIE compared to their current roster. These statistics hold potential values in producing team wins and players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FG and FG3%]</a:t>
            </a: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CA" sz="1800" dirty="0">
                <a:effectLst/>
                <a:latin typeface="+mn-lt"/>
                <a:ea typeface="Yu Mincho" panose="02020400000000000000" pitchFamily="18" charset="-128"/>
                <a:cs typeface="Calibri" panose="020F0502020204030204" pitchFamily="34" charset="0"/>
              </a:rPr>
              <a:t>We can also examine Field Goal % (FG_PCT) and 3-point F</a:t>
            </a:r>
            <a:r>
              <a:rPr lang="en-CA" sz="2400" dirty="0"/>
              <a:t>ield Goal </a:t>
            </a:r>
            <a:r>
              <a:rPr lang="en-CA" sz="1800" dirty="0">
                <a:effectLst/>
                <a:latin typeface="+mn-lt"/>
                <a:ea typeface="Yu Mincho" panose="02020400000000000000" pitchFamily="18" charset="-128"/>
                <a:cs typeface="Calibri" panose="020F0502020204030204" pitchFamily="34" charset="0"/>
              </a:rPr>
              <a:t>%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important feature values than the average Toronto player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Criteria salary]</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06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1800" dirty="0">
              <a:latin typeface="+mn-lt"/>
            </a:endParaRPr>
          </a:p>
          <a:p>
            <a:pPr latinLnBrk="0"/>
            <a:endParaRPr lang="en-CA" sz="18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2798890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player stats to evaluate their performance. </a:t>
            </a:r>
            <a:endParaRPr lang="en-US" sz="1400" b="1"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Introduce Players]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dirty="0">
                <a:solidFill>
                  <a:srgbClr val="2D2E2D"/>
                </a:solidFill>
                <a:latin typeface="+mn-lt"/>
              </a:rPr>
              <a:t>6 players stats are listed in the graph. </a:t>
            </a:r>
            <a:endParaRPr lang="en-US" sz="1400" kern="1200" dirty="0">
              <a:solidFill>
                <a:srgbClr val="2D2E2D"/>
              </a:solidFill>
              <a:latin typeface="+mn-lt"/>
              <a:ea typeface="+mn-ea"/>
              <a:cs typeface="+mn-cs"/>
            </a:endParaRPr>
          </a:p>
          <a:p>
            <a:pPr marL="0" marR="0" lvl="0" indent="0" algn="l" defTabSz="995690" rtl="0" eaLnBrk="1" latinLnBrk="0" hangingPunct="1">
              <a:lnSpc>
                <a:spcPct val="100000"/>
              </a:lnSpc>
              <a:spcBef>
                <a:spcPts val="0"/>
              </a:spcBef>
              <a:spcAft>
                <a:spcPts val="0"/>
              </a:spcAft>
              <a:buClr>
                <a:srgbClr val="000000"/>
              </a:buClr>
              <a:buSzPts val="1400"/>
              <a:buFont typeface="Arial"/>
              <a:buNone/>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02 – TOR players]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The first 3 are the current Toronto Raptors players.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03 – TOR players]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latin typeface="+mn-lt"/>
              </a:rPr>
              <a:t>The last 3 are the selected replacement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04 </a:t>
            </a:r>
            <a:r>
              <a:rPr lang="en-US" sz="1400" b="1" dirty="0">
                <a:solidFill>
                  <a:srgbClr val="2D2E2D"/>
                </a:solidFill>
                <a:latin typeface="+mn-lt"/>
              </a:rPr>
              <a:t>– Field Goal%</a:t>
            </a:r>
            <a:r>
              <a:rPr lang="en-US" sz="1400" b="1" i="0" u="none" strike="noStrike" cap="none" dirty="0">
                <a:solidFill>
                  <a:schemeClr val="dk1"/>
                </a:solidFill>
                <a:latin typeface="+mn-lt"/>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all 3 replacement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05 </a:t>
            </a:r>
            <a:r>
              <a:rPr lang="en-US" sz="1400" b="1" dirty="0">
                <a:solidFill>
                  <a:srgbClr val="2D2E2D"/>
                </a:solidFill>
                <a:latin typeface="+mn-lt"/>
              </a:rPr>
              <a:t>– 3 Pointer%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06 </a:t>
            </a:r>
            <a:r>
              <a:rPr lang="en-US" sz="1400" b="1" dirty="0">
                <a:solidFill>
                  <a:srgbClr val="2D2E2D"/>
                </a:solidFill>
                <a:latin typeface="+mn-lt"/>
              </a:rPr>
              <a:t>– Free throw%</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07 </a:t>
            </a:r>
            <a:r>
              <a:rPr lang="en-US" sz="1400" b="1" dirty="0">
                <a:solidFill>
                  <a:srgbClr val="2D2E2D"/>
                </a:solidFill>
                <a:latin typeface="+mn-lt"/>
              </a:rPr>
              <a:t>– PER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Pons). </a:t>
            </a:r>
            <a:r>
              <a:rPr lang="en-US" sz="1400" b="0" i="0" u="none" strike="noStrike" cap="none" dirty="0">
                <a:solidFill>
                  <a:schemeClr val="dk1"/>
                </a:solidFill>
                <a:latin typeface="+mn-lt"/>
                <a:cs typeface="Arial"/>
                <a:sym typeface="Arial"/>
              </a:rPr>
              <a:t>Mr. Pons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08 </a:t>
            </a:r>
            <a:r>
              <a:rPr lang="en-US" sz="1400" b="1" dirty="0">
                <a:solidFill>
                  <a:srgbClr val="2D2E2D"/>
                </a:solidFill>
                <a:latin typeface="+mn-lt"/>
              </a:rPr>
              <a:t>– Salary</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these player contracts are under $8.4M.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200" b="1" i="0" u="none" strike="noStrike" cap="none" dirty="0">
                <a:solidFill>
                  <a:schemeClr val="dk1"/>
                </a:solidFill>
                <a:latin typeface="+mn-lt"/>
                <a:ea typeface="Arial"/>
                <a:cs typeface="Arial"/>
                <a:sym typeface="Arial"/>
              </a:rPr>
              <a:t>[NEXT SLIDE] </a:t>
            </a:r>
            <a:endParaRPr lang="en-US" sz="12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recommendations.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(both physical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their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Regardless, the opportunities to improve the team outweigh these limitations. </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pPr marL="0" marR="0" indent="0" rtl="0" latinLnBrk="0">
              <a:spcBef>
                <a:spcPts val="0"/>
              </a:spcBef>
              <a:spcAft>
                <a:spcPts val="0"/>
              </a:spcAft>
            </a:pPr>
            <a:r>
              <a:rPr lang="en-US" sz="1400" b="1"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endParaRPr lang="en-US" sz="12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endParaRPr>
          </a:p>
          <a:p>
            <a:pPr marL="0" marR="0" indent="0" rtl="0" latinLnBrk="0">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a:t>
            </a:r>
            <a:r>
              <a:rPr lang="en-US" sz="1400" dirty="0">
                <a:solidFill>
                  <a:srgbClr val="000000"/>
                </a:solidFill>
                <a:effectLst/>
                <a:latin typeface="Arial" panose="020B0604020202020204" pitchFamily="34" charset="0"/>
                <a:cs typeface="Arial" panose="020B0604020202020204" pitchFamily="34" charset="0"/>
              </a:rPr>
              <a:t>The raptors finally became the champions for the first time in 2019.</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400" dirty="0">
              <a:solidFill>
                <a:srgbClr val="000000"/>
              </a:solidFill>
              <a:effectLst/>
              <a:latin typeface="맑은 고딕" panose="020B0503020000020004" pitchFamily="34" charset="-127"/>
              <a:ea typeface="맑은 고딕" panose="020B0503020000020004" pitchFamily="34" charset="-127"/>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Graph]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This chart shows the Toronto Raptors’ wins for each season. Unfortunately, The team’s performance has been in decline since then.</a:t>
            </a:r>
            <a:r>
              <a:rPr lang="en-US" sz="1400" dirty="0">
                <a:solidFill>
                  <a:srgbClr val="000000"/>
                </a:solidFill>
                <a:effectLst/>
                <a:latin typeface="Arial" panose="020B0604020202020204" pitchFamily="34" charset="0"/>
              </a:rPr>
              <a:t> </a:t>
            </a:r>
          </a:p>
          <a:p>
            <a:pPr marL="0" marR="0" rtl="0" latinLnBrk="0">
              <a:lnSpc>
                <a:spcPct val="107000"/>
              </a:lnSpc>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stakeholders intend to either maintain or improve on the number of wins during the regular season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sz="1400"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We were seeking to identify what features affect team wins and predict how they can be improved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had 2 objectives.</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Primary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was to recognize which features are important to the Toronto Raptors team to produce more wins in the regular season.</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Second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US" sz="1400" b="1" dirty="0">
              <a:solidFill>
                <a:srgbClr val="000000"/>
              </a:solidFill>
              <a:effectLst/>
              <a:latin typeface="Arial" panose="020B060402020202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was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dirty="0">
                <a:solidFill>
                  <a:srgbClr val="000000"/>
                </a:solidFill>
                <a:effectLst/>
                <a:latin typeface="Arial" panose="020B0604020202020204" pitchFamily="34" charset="0"/>
              </a:rPr>
              <a:t>[NEXT SLIDE] </a:t>
            </a:r>
            <a:endParaRPr lang="en-US" sz="1200" dirty="0">
              <a:effectLst/>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505174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In the cumbersome-multistep data collection process, we have used multiple sources.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API client library for Python requesting the data through </a:t>
            </a:r>
            <a:r>
              <a:rPr lang="en-US" sz="2000" u="none"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dirty="0">
                <a:effectLst/>
                <a:latin typeface="+mn-lt"/>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Endpoint </a:t>
            </a:r>
            <a:r>
              <a:rPr lang="en-US" sz="2000" i="0" dirty="0" err="1">
                <a:effectLst/>
                <a:latin typeface="+mn-lt"/>
                <a:ea typeface="Calibri" panose="020F0502020204030204" pitchFamily="34" charset="0"/>
                <a:cs typeface="Calibri" panose="020F0502020204030204" pitchFamily="34" charset="0"/>
              </a:rPr>
              <a:t>playergamelogs</a:t>
            </a:r>
            <a:r>
              <a:rPr lang="en-US" sz="2000" i="0" dirty="0">
                <a:effectLst/>
                <a:latin typeface="+mn-lt"/>
                <a:ea typeface="Calibri" panose="020F0502020204030204" pitchFamily="34" charset="0"/>
                <a:cs typeface="Calibri" panose="020F0502020204030204" pitchFamily="34" charset="0"/>
              </a:rPr>
              <a:t> fetches player statistics for each game. </a:t>
            </a:r>
            <a:r>
              <a:rPr lang="en-CA" sz="2000" dirty="0">
                <a:effectLst/>
                <a:latin typeface="Calibri" panose="020F0502020204030204" pitchFamily="34" charset="0"/>
                <a:ea typeface="Times New Roman" panose="02020603050405020304" pitchFamily="18" charset="0"/>
                <a:cs typeface="Calibri" panose="020F0502020204030204" pitchFamily="34" charset="0"/>
              </a:rPr>
              <a:t>To closely represent the players of the current era, the scope of this analysis was to focus on the data from 2005 to 2020. </a:t>
            </a:r>
            <a:r>
              <a:rPr lang="en-US" sz="2000" i="0" dirty="0">
                <a:effectLst/>
                <a:latin typeface="+mn-lt"/>
                <a:ea typeface="Calibri" panose="020F0502020204030204" pitchFamily="34" charset="0"/>
                <a:cs typeface="Calibri" panose="020F0502020204030204" pitchFamily="34" charset="0"/>
              </a:rPr>
              <a:t>This dataset consists of more than 450k </a:t>
            </a:r>
            <a:r>
              <a:rPr lang="en-US" altLang="ko-KR" sz="2000" i="0" kern="1200" dirty="0">
                <a:solidFill>
                  <a:schemeClr val="tx1"/>
                </a:solidFill>
                <a:latin typeface="+mn-lt"/>
                <a:ea typeface="+mn-ea"/>
                <a:cs typeface="Calibri" panose="020F0502020204030204" pitchFamily="34" charset="0"/>
              </a:rPr>
              <a:t>rows and 34 features.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cs typeface="Calibri" panose="020F0502020204030204" pitchFamily="34" charset="0"/>
              </a:rPr>
              <a:t>[NEXT 02 – Player Game Logs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chart shows the data for Kyle Lowry for the game that happened on August 12</a:t>
            </a:r>
            <a:r>
              <a:rPr lang="en-US" sz="2000" baseline="30000" dirty="0">
                <a:effectLst/>
                <a:latin typeface="+mn-lt"/>
                <a:ea typeface="Calibri" panose="020F0502020204030204" pitchFamily="34" charset="0"/>
                <a:cs typeface="Calibri" panose="020F0502020204030204" pitchFamily="34" charset="0"/>
              </a:rPr>
              <a:t>th</a:t>
            </a:r>
            <a:r>
              <a:rPr lang="en-US" sz="2000" dirty="0">
                <a:effectLst/>
                <a:latin typeface="+mn-lt"/>
                <a:ea typeface="Calibri" panose="020F0502020204030204" pitchFamily="34" charset="0"/>
                <a:cs typeface="Calibri" panose="020F0502020204030204" pitchFamily="34" charset="0"/>
              </a:rPr>
              <a:t>, 2020.</a:t>
            </a:r>
            <a:endParaRPr lang="en-US" sz="20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latin typeface="+mn-lt"/>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cs typeface="Calibri" panose="020F0502020204030204" pitchFamily="34" charset="0"/>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solidFill>
                  <a:srgbClr val="2D2E2D"/>
                </a:solidFill>
                <a:latin typeface="+mn-lt"/>
                <a:cs typeface="Calibri" panose="020F0502020204030204" pitchFamily="34" charset="0"/>
              </a:rPr>
              <a:t>Salary data was drawn from ESPN and </a:t>
            </a:r>
            <a:r>
              <a:rPr lang="en-US" sz="1800" b="0" dirty="0" err="1">
                <a:solidFill>
                  <a:srgbClr val="2D2E2D"/>
                </a:solidFill>
                <a:latin typeface="+mn-lt"/>
                <a:cs typeface="Calibri" panose="020F0502020204030204" pitchFamily="34" charset="0"/>
              </a:rPr>
              <a:t>HoopsHype</a:t>
            </a:r>
            <a:r>
              <a:rPr lang="en-US" sz="1800" b="0" dirty="0">
                <a:solidFill>
                  <a:srgbClr val="2D2E2D"/>
                </a:solidFill>
                <a:latin typeface="+mn-lt"/>
                <a:cs typeface="Calibri" panose="020F0502020204030204" pitchFamily="34" charset="0"/>
              </a:rPr>
              <a:t> websites using web scraping for currently active 489 NBA players.</a:t>
            </a:r>
            <a:r>
              <a:rPr lang="en-US" sz="1800" b="0" i="0" u="none" strike="noStrike" cap="none" dirty="0">
                <a:solidFill>
                  <a:schemeClr val="dk1"/>
                </a:solidFill>
                <a:latin typeface="+mn-lt"/>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2D2E2D"/>
                </a:solidFill>
                <a:latin typeface="+mn-lt"/>
                <a:cs typeface="Calibri" panose="020F0502020204030204" pitchFamily="34" charset="0"/>
              </a:rPr>
              <a:t>We can relate this dataset to the </a:t>
            </a:r>
            <a:r>
              <a:rPr lang="en-US" sz="1800" dirty="0" err="1">
                <a:solidFill>
                  <a:srgbClr val="2D2E2D"/>
                </a:solidFill>
                <a:latin typeface="+mn-lt"/>
                <a:cs typeface="Calibri" panose="020F0502020204030204" pitchFamily="34" charset="0"/>
              </a:rPr>
              <a:t>Playergamelogs</a:t>
            </a:r>
            <a:r>
              <a:rPr lang="en-US" sz="1800" dirty="0">
                <a:solidFill>
                  <a:srgbClr val="2D2E2D"/>
                </a:solidFill>
                <a:latin typeface="+mn-lt"/>
                <a:cs typeface="Calibri" panose="020F0502020204030204" pitchFamily="34" charset="0"/>
              </a:rPr>
              <a:t> using the Player name and the Season year.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cs typeface="Calibri" panose="020F0502020204030204" pitchFamily="34" charset="0"/>
              </a:rPr>
              <a:t>[NEXT 04 – Player salaries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The highlighted section shows the salaries Kyle Lowry made on the team for last 6 seasons.</a:t>
            </a:r>
            <a:endParaRPr lang="en-US" sz="1800" dirty="0">
              <a:solidFill>
                <a:srgbClr val="2D2E2D"/>
              </a:solidFill>
              <a:latin typeface="+mn-lt"/>
              <a:cs typeface="Calibri" panose="020F0502020204030204" pitchFamily="34"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lvl="0" indent="0" algn="l" rtl="0" latinLnBrk="0">
              <a:lnSpc>
                <a:spcPct val="100000"/>
              </a:lnSpc>
              <a:spcBef>
                <a:spcPts val="0"/>
              </a:spcBef>
              <a:spcAft>
                <a:spcPts val="0"/>
              </a:spcAft>
              <a:buSzPts val="1400"/>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Calibri" panose="020F0502020204030204" pitchFamily="34" charset="0"/>
                <a:sym typeface="Arial"/>
              </a:rPr>
              <a:t>[NEXT SLIDE] </a:t>
            </a:r>
            <a:endParaRPr lang="en-US" sz="20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000" dirty="0">
              <a:latin typeface="+mn-lt"/>
              <a:cs typeface="Calibri" panose="020F0502020204030204" pitchFamily="34" charset="0"/>
            </a:endParaRPr>
          </a:p>
          <a:p>
            <a:endParaRPr lang="en-CA" sz="20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older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DeMar]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Kawhi]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Pascal]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Kyle]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Bhavika]</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Times New Roman" panose="02020603050405020304" pitchFamily="18" charset="0"/>
              </a:rPr>
              <a:t>The Data Analysis was done in 2 phases for the 2 objectives outlined.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rPr>
              <a:t>[NEXT 01]</a:t>
            </a:r>
            <a:endParaRPr lang="en-CA" sz="1800" dirty="0">
              <a:effectLst/>
              <a:latin typeface="+mn-lt"/>
              <a:ea typeface="Times New Roman" panose="02020603050405020304" pitchFamily="18" charset="0"/>
              <a:cs typeface="Calibri" panose="020F0502020204030204" pitchFamily="34" charset="0"/>
            </a:endParaRPr>
          </a:p>
          <a:p>
            <a:pPr latinLnBrk="0">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For Phase 1, we identify the most important features for Toronto Raptors to win.</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a:t>
            </a:r>
          </a:p>
          <a:p>
            <a:pPr marL="0" marR="0" lvl="0" indent="0" algn="l" defTabSz="995690" rtl="0" eaLnBrk="1" fontAlgn="auto" latinLnBrk="0" hangingPunct="1">
              <a:lnSpc>
                <a:spcPct val="115000"/>
              </a:lnSpc>
              <a:spcBef>
                <a:spcPts val="500"/>
              </a:spcBef>
              <a:spcAft>
                <a:spcPts val="1000"/>
              </a:spcAft>
              <a:buClrTx/>
              <a:buSzTx/>
              <a:buFontTx/>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gathered through the </a:t>
            </a:r>
            <a:r>
              <a:rPr lang="en-CA" sz="1800" dirty="0" err="1">
                <a:effectLst/>
                <a:latin typeface="Calibri" panose="020F0502020204030204" pitchFamily="34" charset="0"/>
                <a:ea typeface="Yu Mincho" panose="02020400000000000000" pitchFamily="18" charset="-128"/>
                <a:cs typeface="Calibri" panose="020F0502020204030204" pitchFamily="34" charset="0"/>
              </a:rPr>
              <a:t>nba_api</a:t>
            </a:r>
            <a:r>
              <a:rPr lang="en-CA" sz="1800" dirty="0">
                <a:effectLst/>
                <a:latin typeface="Calibri" panose="020F0502020204030204" pitchFamily="34" charset="0"/>
                <a:ea typeface="Yu Mincho" panose="02020400000000000000" pitchFamily="18" charset="-128"/>
                <a:cs typeface="Calibri" panose="020F0502020204030204" pitchFamily="34" charset="0"/>
              </a:rPr>
              <a:t> using the endpoint </a:t>
            </a:r>
            <a:r>
              <a:rPr lang="en-CA" sz="1800" dirty="0" err="1">
                <a:effectLst/>
                <a:latin typeface="Calibri" panose="020F0502020204030204" pitchFamily="34" charset="0"/>
                <a:ea typeface="Yu Mincho" panose="02020400000000000000" pitchFamily="18" charset="-128"/>
                <a:cs typeface="Calibri" panose="020F0502020204030204" pitchFamily="34" charset="0"/>
              </a:rPr>
              <a:t>PlayerGameLogs</a:t>
            </a:r>
            <a:r>
              <a:rPr lang="en-CA" sz="1800" dirty="0">
                <a:effectLst/>
                <a:latin typeface="Calibri" panose="020F0502020204030204" pitchFamily="34" charset="0"/>
                <a:ea typeface="Yu Mincho" panose="02020400000000000000" pitchFamily="18" charset="-128"/>
                <a:cs typeface="Calibri" panose="020F0502020204030204" pitchFamily="34" charset="0"/>
              </a:rPr>
              <a:t>. New features were added.</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CA" sz="1600" dirty="0">
                <a:effectLst/>
                <a:latin typeface="Calibri" panose="020F0502020204030204" pitchFamily="34" charset="0"/>
                <a:ea typeface="Yu Mincho" panose="02020400000000000000" pitchFamily="18" charset="-128"/>
                <a:cs typeface="Calibri" panose="020F0502020204030204" pitchFamily="34" charset="0"/>
              </a:rPr>
              <a:t>Additional features were appended to enhance the data. Advanced stats were calculated to distinguish player utilization and effectiveness. We selected 2 advanced statistics:  </a:t>
            </a:r>
            <a:r>
              <a:rPr lang="en-CA" sz="1600" dirty="0">
                <a:effectLst/>
                <a:latin typeface="Calibri" panose="020F0502020204030204" pitchFamily="34" charset="0"/>
                <a:ea typeface="Yu Mincho" panose="02020400000000000000" pitchFamily="18" charset="-128"/>
                <a:cs typeface="Times New Roman" panose="02020603050405020304" pitchFamily="18" charset="0"/>
              </a:rPr>
              <a:t>PER and PIE. Data was filtered to use Toronto Raptors only. Irrelevant features were removed.</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a:t>
            </a:r>
            <a:endParaRPr lang="en-US" sz="1600" b="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0" dirty="0">
                <a:solidFill>
                  <a:srgbClr val="2D2E2D"/>
                </a:solidFill>
                <a:latin typeface="+mn-lt"/>
              </a:rPr>
              <a:t>Next up, we defined the target variable, prepared data by season type, Dropped strongly correlated features.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600" b="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05] </a:t>
            </a:r>
            <a:endParaRPr lang="en-US" sz="16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600" b="0" dirty="0">
                <a:solidFill>
                  <a:srgbClr val="2D2E2D"/>
                </a:solidFill>
              </a:rPr>
              <a:t>Finally, we developed different models, identified Top 3 important features for winning, Compared the performances of the models and selected the best one.</a:t>
            </a:r>
          </a:p>
          <a:p>
            <a:pPr marL="0" marR="0" lvl="0" indent="0" algn="l" rtl="0" latinLnBrk="0">
              <a:lnSpc>
                <a:spcPct val="100000"/>
              </a:lnSpc>
              <a:spcBef>
                <a:spcPts val="0"/>
              </a:spcBef>
              <a:spcAft>
                <a:spcPts val="0"/>
              </a:spcAft>
              <a:buClr>
                <a:srgbClr val="000000"/>
              </a:buClr>
              <a:buSzPts val="1400"/>
              <a:buFont typeface="Arial"/>
              <a:buNone/>
            </a:pPr>
            <a:endParaRPr lang="en-US" sz="1600" b="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latinLnBrk="0">
              <a:lnSpc>
                <a:spcPct val="100000"/>
              </a:lnSpc>
              <a:spcBef>
                <a:spcPts val="0"/>
              </a:spcBef>
              <a:spcAft>
                <a:spcPts val="0"/>
              </a:spcAft>
              <a:buSzPts val="1400"/>
              <a:buNone/>
            </a:pPr>
            <a:endParaRPr lang="en-US" sz="2400" dirty="0">
              <a:latin typeface="+mn-lt"/>
            </a:endParaRPr>
          </a:p>
          <a:p>
            <a:pPr latinLnBrk="0"/>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latinLnBrk="0"/>
            <a:endParaRPr lang="en-US" sz="1400" baseline="0" dirty="0">
              <a:latin typeface="+mn-lt"/>
            </a:endParaRPr>
          </a:p>
          <a:p>
            <a:pPr marL="0" latinLnBrk="0"/>
            <a:r>
              <a:rPr lang="en-US" sz="1400" baseline="0" dirty="0">
                <a:latin typeface="+mn-lt"/>
              </a:rPr>
              <a:t>I will continue to the Advanced Stats.</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PER] </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1400" dirty="0">
                <a:solidFill>
                  <a:srgbClr val="2D2E2D"/>
                </a:solidFill>
                <a:latin typeface="+mn-lt"/>
              </a:rPr>
              <a:t>First, we determined the most efficient players for Toronto Raptors in the season 2019-20. The Player Efficiency Rating (PER) was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a:t>
            </a:r>
            <a:r>
              <a:rPr lang="en-US" sz="1400" u="none" kern="1200" dirty="0">
                <a:solidFill>
                  <a:srgbClr val="2D2E2D"/>
                </a:solidFill>
                <a:latin typeface="+mn-lt"/>
                <a:ea typeface="+mn-ea"/>
                <a:cs typeface="+mn-cs"/>
              </a:rPr>
              <a:t>Holl-</a:t>
            </a:r>
            <a:r>
              <a:rPr lang="en-US" sz="1400" u="none" kern="1200" dirty="0" err="1">
                <a:solidFill>
                  <a:srgbClr val="2D2E2D"/>
                </a:solidFill>
                <a:latin typeface="+mn-lt"/>
                <a:ea typeface="+mn-ea"/>
                <a:cs typeface="+mn-cs"/>
              </a:rPr>
              <a:t>ing</a:t>
            </a:r>
            <a:r>
              <a:rPr lang="en-US" sz="1400" u="none" kern="1200" dirty="0">
                <a:solidFill>
                  <a:srgbClr val="2D2E2D"/>
                </a:solidFill>
                <a:latin typeface="+mn-lt"/>
                <a:ea typeface="+mn-ea"/>
                <a:cs typeface="+mn-cs"/>
              </a:rPr>
              <a:t>-</a:t>
            </a:r>
            <a:r>
              <a:rPr lang="en-US" sz="1400" u="none" kern="1200" dirty="0" err="1">
                <a:solidFill>
                  <a:srgbClr val="2D2E2D"/>
                </a:solidFill>
                <a:latin typeface="+mn-lt"/>
                <a:ea typeface="+mn-ea"/>
                <a:cs typeface="+mn-cs"/>
              </a:rPr>
              <a:t>er's</a:t>
            </a:r>
            <a:r>
              <a:rPr lang="en-US" sz="1400" u="none" kern="1200" dirty="0">
                <a:solidFill>
                  <a:srgbClr val="2D2E2D"/>
                </a:solidFill>
                <a:latin typeface="+mn-lt"/>
                <a:ea typeface="+mn-ea"/>
                <a:cs typeface="+mn-cs"/>
              </a:rPr>
              <a:t> </a:t>
            </a:r>
            <a:r>
              <a:rPr lang="en-US" sz="1400" kern="1200" dirty="0">
                <a:solidFill>
                  <a:srgbClr val="2D2E2D"/>
                </a:solidFill>
                <a:latin typeface="+mn-lt"/>
                <a:ea typeface="+mn-ea"/>
                <a:cs typeface="+mn-cs"/>
              </a:rPr>
              <a:t>all-in-one basketball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2000" b="0" i="0" dirty="0">
                <a:solidFill>
                  <a:srgbClr val="202122"/>
                </a:solidFill>
                <a:effectLst/>
                <a:latin typeface="+mn-lt"/>
              </a:rPr>
              <a:t>There are other PER formulas as well which may be different from the one we used.</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1400" dirty="0">
                <a:solidFill>
                  <a:srgbClr val="2D2E2D"/>
                </a:solidFill>
                <a:latin typeface="+mn-lt"/>
              </a:rPr>
              <a:t>This graph shows the top 10 Player Efficiency Rating for Toronto Raptors in the Season 2019-20. The vertical axis is the PER number for each player.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Next,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PIE]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0" marR="0" lvl="0" indent="0" algn="l" rtl="0" latinLnBrk="0">
              <a:lnSpc>
                <a:spcPct val="100000"/>
              </a:lnSpc>
              <a:spcBef>
                <a:spcPts val="0"/>
              </a:spcBef>
              <a:spcAft>
                <a:spcPts val="0"/>
              </a:spcAft>
              <a:buClr>
                <a:srgbClr val="000000"/>
              </a:buClr>
              <a:buSzPts val="1400"/>
              <a:buFont typeface="Arial"/>
              <a:buNone/>
            </a:pPr>
            <a:endParaRPr lang="en-US" sz="20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2000" b="1" dirty="0">
                <a:solidFill>
                  <a:srgbClr val="2D2E2D"/>
                </a:solidFill>
                <a:latin typeface="+mn-lt"/>
              </a:rPr>
              <a:t>[NEXT 02 – PIE Formula]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0" i="0" kern="1200" dirty="0">
                <a:solidFill>
                  <a:srgbClr val="111111"/>
                </a:solidFill>
                <a:effectLst/>
                <a:latin typeface="+mn-lt"/>
                <a:ea typeface="+mn-ea"/>
                <a:cs typeface="+mn-cs"/>
              </a:rPr>
              <a:t>Here is the formula.</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CA" sz="1600" dirty="0">
                <a:effectLst/>
                <a:latin typeface="+mn-lt"/>
                <a:ea typeface="Yu Mincho" panose="02020400000000000000" pitchFamily="18" charset="-128"/>
                <a:cs typeface="Calibri" panose="020F0502020204030204" pitchFamily="34" charset="0"/>
              </a:rPr>
              <a:t>PIE is a metric to gauge a player's all-around contribution to the game.</a:t>
            </a:r>
            <a:r>
              <a:rPr lang="en-US" sz="2000" b="0" i="0" dirty="0">
                <a:solidFill>
                  <a:srgbClr val="0A0A0A"/>
                </a:solidFill>
                <a:effectLst/>
                <a:latin typeface="+mn-lt"/>
              </a:rPr>
              <a:t> It is a simple metric that gives an excellent indication of performance at both the team and player level.</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1" dirty="0">
                <a:solidFill>
                  <a:srgbClr val="2D2E2D"/>
                </a:solidFill>
                <a:latin typeface="+mn-lt"/>
              </a:rPr>
              <a:t>[NEXT 03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Kyle]</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dirty="0">
                <a:solidFill>
                  <a:srgbClr val="2D2E2D"/>
                </a:solidFill>
                <a:latin typeface="+mn-lt"/>
              </a:rPr>
              <a:t>From the chart, Kyle had the highest PIE with a value of 17.9.</a:t>
            </a:r>
            <a:r>
              <a:rPr lang="en-US" sz="1400" b="1" dirty="0">
                <a:solidFill>
                  <a:srgbClr val="2D2E2D"/>
                </a:solidFill>
                <a:latin typeface="+mn-lt"/>
              </a:rPr>
              <a:t>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a:t>
            </a: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5414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mostly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2021-04-14</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2021-04-14</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2021-04-14</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spd="slow" advTm="210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2780102" y="1435501"/>
            <a:ext cx="7817398" cy="40777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lgn="ctr"/>
            <a:r>
              <a:rPr lang="en-US" sz="2400" dirty="0">
                <a:solidFill>
                  <a:srgbClr val="87334A"/>
                </a:solidFill>
              </a:rPr>
              <a:t>Feature Comparison by Model</a:t>
            </a:r>
            <a:endParaRPr lang="en-CA" sz="2400" dirty="0">
              <a:solidFill>
                <a:srgbClr val="87334A"/>
              </a:solidFill>
            </a:endParaRPr>
          </a:p>
        </p:txBody>
      </p:sp>
      <p:pic>
        <p:nvPicPr>
          <p:cNvPr id="7" name="Picture 6">
            <a:extLst>
              <a:ext uri="{FF2B5EF4-FFF2-40B4-BE49-F238E27FC236}">
                <a16:creationId xmlns:a16="http://schemas.microsoft.com/office/drawing/2014/main" id="{6ADBD821-589D-48AF-BC55-CF99442ACC86}"/>
              </a:ext>
            </a:extLst>
          </p:cNvPr>
          <p:cNvPicPr/>
          <p:nvPr/>
        </p:nvPicPr>
        <p:blipFill>
          <a:blip r:embed="rId3"/>
          <a:stretch>
            <a:fillRect/>
          </a:stretch>
        </p:blipFill>
        <p:spPr>
          <a:xfrm>
            <a:off x="2780102" y="1889250"/>
            <a:ext cx="7817398" cy="4741737"/>
          </a:xfrm>
          <a:prstGeom prst="rect">
            <a:avLst/>
          </a:prstGeom>
        </p:spPr>
      </p:pic>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13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416968" y="2340214"/>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030355" y="2340216"/>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026066" y="2340214"/>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135312" y="2340214"/>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131256" y="3672237"/>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412912" y="3672236"/>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412912" y="5022569"/>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131255" y="5022569"/>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458855" y="2678548"/>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425635" y="2678548"/>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563812" y="2678548"/>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454799" y="5382583"/>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060384" y="3016882"/>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433856" y="3016882"/>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433856" y="4348904"/>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726176" y="5017326"/>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768063" y="5382583"/>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747120" y="4010570"/>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3D10349B-C85E-48FE-BD43-8B85E928D2B4}"/>
              </a:ext>
            </a:extLst>
          </p:cNvPr>
          <p:cNvSpPr txBox="1"/>
          <p:nvPr/>
        </p:nvSpPr>
        <p:spPr>
          <a:xfrm>
            <a:off x="2412911" y="1400228"/>
            <a:ext cx="8576599" cy="461665"/>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400" i="1" u="none" strike="noStrike" kern="1200" cap="none" spc="0" normalizeH="0" baseline="0" noProof="0" dirty="0">
                <a:ln>
                  <a:noFill/>
                </a:ln>
                <a:solidFill>
                  <a:srgbClr val="87334A"/>
                </a:solidFill>
                <a:effectLst/>
                <a:uLnTx/>
                <a:uFillTx/>
                <a:latin typeface="+mj-lt"/>
                <a:ea typeface="맑은 고딕" pitchFamily="50" charset="-127"/>
                <a:cs typeface="+mn-cs"/>
              </a:rPr>
              <a:t>Phase 2 – Player Selection</a:t>
            </a:r>
          </a:p>
        </p:txBody>
      </p:sp>
    </p:spTree>
    <p:extLst>
      <p:ext uri="{BB962C8B-B14F-4D97-AF65-F5344CB8AC3E}">
        <p14:creationId xmlns:p14="http://schemas.microsoft.com/office/powerpoint/2010/main" val="3448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fade">
                                      <p:cBhvr>
                                        <p:cTn id="57" dur="500"/>
                                        <p:tgtEl>
                                          <p:spTgt spid="158"/>
                                        </p:tgtEl>
                                      </p:cBhvr>
                                    </p:animEffect>
                                  </p:childTnLst>
                                </p:cTn>
                              </p:par>
                              <p:par>
                                <p:cTn id="58" presetID="10"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fade">
                                      <p:cBhvr>
                                        <p:cTn id="63" dur="500"/>
                                        <p:tgtEl>
                                          <p:spTgt spid="14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sp>
        <p:nvSpPr>
          <p:cNvPr id="4" name="Content Placeholder 3">
            <a:extLst>
              <a:ext uri="{FF2B5EF4-FFF2-40B4-BE49-F238E27FC236}">
                <a16:creationId xmlns:a16="http://schemas.microsoft.com/office/drawing/2014/main" id="{E388F9C2-539E-467B-B556-FD27FCB68639}"/>
              </a:ext>
            </a:extLst>
          </p:cNvPr>
          <p:cNvSpPr>
            <a:spLocks noGrp="1"/>
          </p:cNvSpPr>
          <p:nvPr>
            <p:ph idx="1"/>
          </p:nvPr>
        </p:nvSpPr>
        <p:spPr>
          <a:xfrm>
            <a:off x="2449220" y="1593842"/>
            <a:ext cx="9160425" cy="4721584"/>
          </a:xfrm>
        </p:spPr>
        <p:txBody>
          <a:bodyPr>
            <a:normAutofit/>
          </a:bodyPr>
          <a:lstStyle/>
          <a:p>
            <a:pPr algn="ctr"/>
            <a:r>
              <a:rPr lang="en-CA" sz="2400" dirty="0">
                <a:solidFill>
                  <a:srgbClr val="87334A"/>
                </a:solidFill>
              </a:rPr>
              <a:t>Player Average Stats Comparison</a:t>
            </a:r>
          </a:p>
        </p:txBody>
      </p:sp>
      <p:pic>
        <p:nvPicPr>
          <p:cNvPr id="8" name="Picture 7">
            <a:extLst>
              <a:ext uri="{FF2B5EF4-FFF2-40B4-BE49-F238E27FC236}">
                <a16:creationId xmlns:a16="http://schemas.microsoft.com/office/drawing/2014/main" id="{50C66242-7D86-44C0-A886-BF407605C81C}"/>
              </a:ext>
            </a:extLst>
          </p:cNvPr>
          <p:cNvPicPr>
            <a:picLocks noChangeAspect="1"/>
          </p:cNvPicPr>
          <p:nvPr/>
        </p:nvPicPr>
        <p:blipFill>
          <a:blip r:embed="rId3"/>
          <a:stretch>
            <a:fillRect/>
          </a:stretch>
        </p:blipFill>
        <p:spPr>
          <a:xfrm>
            <a:off x="1995256" y="2247988"/>
            <a:ext cx="8934514" cy="4062125"/>
          </a:xfrm>
          <a:prstGeom prst="rect">
            <a:avLst/>
          </a:prstGeom>
        </p:spPr>
      </p:pic>
      <p:sp>
        <p:nvSpPr>
          <p:cNvPr id="6" name="Rectangle 5">
            <a:extLst>
              <a:ext uri="{FF2B5EF4-FFF2-40B4-BE49-F238E27FC236}">
                <a16:creationId xmlns:a16="http://schemas.microsoft.com/office/drawing/2014/main" id="{7B80AAFD-5F79-4C9F-B38E-D150411C3B57}"/>
              </a:ext>
            </a:extLst>
          </p:cNvPr>
          <p:cNvSpPr/>
          <p:nvPr/>
        </p:nvSpPr>
        <p:spPr>
          <a:xfrm>
            <a:off x="3359888" y="2247988"/>
            <a:ext cx="7386501" cy="1452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F63A3580-8BBA-4EDC-9648-B8CCC6B7131C}"/>
              </a:ext>
            </a:extLst>
          </p:cNvPr>
          <p:cNvSpPr/>
          <p:nvPr/>
        </p:nvSpPr>
        <p:spPr>
          <a:xfrm>
            <a:off x="3359888" y="3954634"/>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018BC1E2-936D-416E-BBE9-1B013B625778}"/>
              </a:ext>
            </a:extLst>
          </p:cNvPr>
          <p:cNvSpPr/>
          <p:nvPr/>
        </p:nvSpPr>
        <p:spPr>
          <a:xfrm>
            <a:off x="3359888" y="4991431"/>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8242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ntr" presetSubtype="0" fill="hold" grpId="2"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3" nodeType="click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9" grpId="0" animBg="1"/>
      <p:bldP spid="9" grpId="1"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9474982-411D-450B-B09B-AF64BBDB0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83" y="4324313"/>
            <a:ext cx="6698445" cy="24030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4"/>
          <a:stretch>
            <a:fillRect/>
          </a:stretch>
        </p:blipFill>
        <p:spPr>
          <a:xfrm>
            <a:off x="7619998" y="1602377"/>
            <a:ext cx="3807460" cy="2159998"/>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21871" y="1630484"/>
            <a:ext cx="3474721" cy="2115768"/>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672250" y="2612571"/>
            <a:ext cx="3643176" cy="492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67236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75821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742432" y="5565004"/>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75632" y="555547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70407" y="5526093"/>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193418" y="5545955"/>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526920" y="5538061"/>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985377" y="4343906"/>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C7BC8B93-C45F-4D98-B148-1989D756F473}"/>
              </a:ext>
            </a:extLst>
          </p:cNvPr>
          <p:cNvSpPr txBox="1"/>
          <p:nvPr/>
        </p:nvSpPr>
        <p:spPr>
          <a:xfrm>
            <a:off x="3575558" y="1255078"/>
            <a:ext cx="2424645"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Model Performance</a:t>
            </a:r>
          </a:p>
        </p:txBody>
      </p:sp>
      <p:sp>
        <p:nvSpPr>
          <p:cNvPr id="16" name="TextBox 15">
            <a:extLst>
              <a:ext uri="{FF2B5EF4-FFF2-40B4-BE49-F238E27FC236}">
                <a16:creationId xmlns:a16="http://schemas.microsoft.com/office/drawing/2014/main" id="{3467F4AE-272D-49F0-9C93-83D95A72C0B5}"/>
              </a:ext>
            </a:extLst>
          </p:cNvPr>
          <p:cNvSpPr txBox="1"/>
          <p:nvPr/>
        </p:nvSpPr>
        <p:spPr>
          <a:xfrm>
            <a:off x="8285116" y="1256758"/>
            <a:ext cx="241771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Projected Wins</a:t>
            </a:r>
          </a:p>
        </p:txBody>
      </p:sp>
      <p:sp>
        <p:nvSpPr>
          <p:cNvPr id="25" name="TextBox 24">
            <a:extLst>
              <a:ext uri="{FF2B5EF4-FFF2-40B4-BE49-F238E27FC236}">
                <a16:creationId xmlns:a16="http://schemas.microsoft.com/office/drawing/2014/main" id="{FBE0A677-2F61-4E4B-A807-57457B910CDA}"/>
              </a:ext>
            </a:extLst>
          </p:cNvPr>
          <p:cNvSpPr txBox="1"/>
          <p:nvPr/>
        </p:nvSpPr>
        <p:spPr>
          <a:xfrm>
            <a:off x="5674842" y="3955256"/>
            <a:ext cx="3390781"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Performance Improvement</a:t>
            </a:r>
          </a:p>
        </p:txBody>
      </p:sp>
    </p:spTree>
    <p:extLst>
      <p:ext uri="{BB962C8B-B14F-4D97-AF65-F5344CB8AC3E}">
        <p14:creationId xmlns:p14="http://schemas.microsoft.com/office/powerpoint/2010/main" val="29291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xit" presetSubtype="0" fill="hold" grpId="1" nodeType="with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2"/>
                                        </p:tgtEl>
                                      </p:cBhvr>
                                    </p:animEffect>
                                    <p:set>
                                      <p:cBhvr>
                                        <p:cTn id="83" dur="1" fill="hold">
                                          <p:stCondLst>
                                            <p:cond delay="49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0"/>
                                        </p:tgtEl>
                                      </p:cBhvr>
                                    </p:animEffect>
                                    <p:set>
                                      <p:cBhvr>
                                        <p:cTn id="86" dur="1" fill="hold">
                                          <p:stCondLst>
                                            <p:cond delay="499"/>
                                          </p:stCondLst>
                                        </p:cTn>
                                        <p:tgtEl>
                                          <p:spTgt spid="20"/>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15" grpId="0"/>
      <p:bldP spid="16"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pic>
        <p:nvPicPr>
          <p:cNvPr id="9" name="Picture 8">
            <a:extLst>
              <a:ext uri="{FF2B5EF4-FFF2-40B4-BE49-F238E27FC236}">
                <a16:creationId xmlns:a16="http://schemas.microsoft.com/office/drawing/2014/main" id="{A5110666-59F8-4A26-8BA4-605676E80FFA}"/>
              </a:ext>
            </a:extLst>
          </p:cNvPr>
          <p:cNvPicPr>
            <a:picLocks noChangeAspect="1"/>
          </p:cNvPicPr>
          <p:nvPr/>
        </p:nvPicPr>
        <p:blipFill>
          <a:blip r:embed="rId3"/>
          <a:stretch>
            <a:fillRect/>
          </a:stretch>
        </p:blipFill>
        <p:spPr>
          <a:xfrm>
            <a:off x="746918" y="1283289"/>
            <a:ext cx="10696575" cy="1028700"/>
          </a:xfrm>
          <a:prstGeom prst="rect">
            <a:avLst/>
          </a:prstGeom>
        </p:spPr>
      </p:pic>
      <p:pic>
        <p:nvPicPr>
          <p:cNvPr id="11" name="Picture 10">
            <a:extLst>
              <a:ext uri="{FF2B5EF4-FFF2-40B4-BE49-F238E27FC236}">
                <a16:creationId xmlns:a16="http://schemas.microsoft.com/office/drawing/2014/main" id="{0432CA0B-7832-4A90-89FF-8EACC4BCD4F8}"/>
              </a:ext>
            </a:extLst>
          </p:cNvPr>
          <p:cNvPicPr>
            <a:picLocks noChangeAspect="1"/>
          </p:cNvPicPr>
          <p:nvPr/>
        </p:nvPicPr>
        <p:blipFill>
          <a:blip r:embed="rId4"/>
          <a:stretch>
            <a:fillRect/>
          </a:stretch>
        </p:blipFill>
        <p:spPr>
          <a:xfrm>
            <a:off x="775493" y="2606208"/>
            <a:ext cx="10668000" cy="1028700"/>
          </a:xfrm>
          <a:prstGeom prst="rect">
            <a:avLst/>
          </a:prstGeom>
        </p:spPr>
      </p:pic>
      <p:pic>
        <p:nvPicPr>
          <p:cNvPr id="13" name="Picture 12">
            <a:extLst>
              <a:ext uri="{FF2B5EF4-FFF2-40B4-BE49-F238E27FC236}">
                <a16:creationId xmlns:a16="http://schemas.microsoft.com/office/drawing/2014/main" id="{3296B7EF-D961-47BF-B2F6-857E1F78600E}"/>
              </a:ext>
            </a:extLst>
          </p:cNvPr>
          <p:cNvPicPr>
            <a:picLocks noChangeAspect="1"/>
          </p:cNvPicPr>
          <p:nvPr/>
        </p:nvPicPr>
        <p:blipFill>
          <a:blip r:embed="rId5"/>
          <a:stretch>
            <a:fillRect/>
          </a:stretch>
        </p:blipFill>
        <p:spPr>
          <a:xfrm>
            <a:off x="761205" y="3929127"/>
            <a:ext cx="10696575" cy="1038225"/>
          </a:xfrm>
          <a:prstGeom prst="rect">
            <a:avLst/>
          </a:prstGeom>
        </p:spPr>
      </p:pic>
      <p:pic>
        <p:nvPicPr>
          <p:cNvPr id="15" name="Picture 14">
            <a:extLst>
              <a:ext uri="{FF2B5EF4-FFF2-40B4-BE49-F238E27FC236}">
                <a16:creationId xmlns:a16="http://schemas.microsoft.com/office/drawing/2014/main" id="{E97FA145-6FB1-4713-BE74-D3AA3C774807}"/>
              </a:ext>
            </a:extLst>
          </p:cNvPr>
          <p:cNvPicPr>
            <a:picLocks noChangeAspect="1"/>
          </p:cNvPicPr>
          <p:nvPr/>
        </p:nvPicPr>
        <p:blipFill>
          <a:blip r:embed="rId6"/>
          <a:stretch>
            <a:fillRect/>
          </a:stretch>
        </p:blipFill>
        <p:spPr>
          <a:xfrm>
            <a:off x="775493" y="5261571"/>
            <a:ext cx="10668000" cy="1095375"/>
          </a:xfrm>
          <a:prstGeom prst="rect">
            <a:avLst/>
          </a:prstGeom>
        </p:spPr>
      </p:pic>
      <p:sp>
        <p:nvSpPr>
          <p:cNvPr id="16" name="TextBox 15">
            <a:extLst>
              <a:ext uri="{FF2B5EF4-FFF2-40B4-BE49-F238E27FC236}">
                <a16:creationId xmlns:a16="http://schemas.microsoft.com/office/drawing/2014/main" id="{FAB6C7DF-2F26-4ACD-B768-604F9C317A58}"/>
              </a:ext>
            </a:extLst>
          </p:cNvPr>
          <p:cNvSpPr txBox="1"/>
          <p:nvPr/>
        </p:nvSpPr>
        <p:spPr>
          <a:xfrm>
            <a:off x="2005780" y="4434348"/>
            <a:ext cx="4103711" cy="369332"/>
          </a:xfrm>
          <a:prstGeom prst="rect">
            <a:avLst/>
          </a:prstGeom>
          <a:noFill/>
        </p:spPr>
        <p:txBody>
          <a:bodyPr wrap="square" rtlCol="0">
            <a:spAutoFit/>
          </a:bodyPr>
          <a:lstStyle/>
          <a:p>
            <a:pPr lvl="0">
              <a:lnSpc>
                <a:spcPct val="100000"/>
              </a:lnSpc>
            </a:pPr>
            <a:r>
              <a:rPr lang="en-US" sz="1800" dirty="0"/>
              <a:t>Important feature values &gt; TOR player</a:t>
            </a:r>
            <a:endParaRPr lang="en-CA" sz="1800" dirty="0"/>
          </a:p>
        </p:txBody>
      </p:sp>
      <p:sp>
        <p:nvSpPr>
          <p:cNvPr id="17" name="TextBox 16">
            <a:extLst>
              <a:ext uri="{FF2B5EF4-FFF2-40B4-BE49-F238E27FC236}">
                <a16:creationId xmlns:a16="http://schemas.microsoft.com/office/drawing/2014/main" id="{D862A199-CEBB-4C7B-8C98-AB340D325ADA}"/>
              </a:ext>
            </a:extLst>
          </p:cNvPr>
          <p:cNvSpPr txBox="1"/>
          <p:nvPr/>
        </p:nvSpPr>
        <p:spPr>
          <a:xfrm>
            <a:off x="6882579" y="4434348"/>
            <a:ext cx="2690685" cy="369332"/>
          </a:xfrm>
          <a:prstGeom prst="rect">
            <a:avLst/>
          </a:prstGeom>
          <a:noFill/>
        </p:spPr>
        <p:txBody>
          <a:bodyPr wrap="square" rtlCol="0">
            <a:spAutoFit/>
          </a:bodyPr>
          <a:lstStyle/>
          <a:p>
            <a:pPr lvl="0">
              <a:lnSpc>
                <a:spcPct val="100000"/>
              </a:lnSpc>
            </a:pPr>
            <a:r>
              <a:rPr lang="en-CA" sz="1800" dirty="0"/>
              <a:t>Salary &lt; TOR player</a:t>
            </a:r>
            <a:endParaRPr lang="en-US" sz="1800" dirty="0"/>
          </a:p>
        </p:txBody>
      </p:sp>
    </p:spTree>
    <p:extLst>
      <p:ext uri="{BB962C8B-B14F-4D97-AF65-F5344CB8AC3E}">
        <p14:creationId xmlns:p14="http://schemas.microsoft.com/office/powerpoint/2010/main" val="357877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5983" y="1738041"/>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0858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
        <p:nvSpPr>
          <p:cNvPr id="4" name="Rectangle 3">
            <a:extLst>
              <a:ext uri="{FF2B5EF4-FFF2-40B4-BE49-F238E27FC236}">
                <a16:creationId xmlns:a16="http://schemas.microsoft.com/office/drawing/2014/main" id="{1ED0A661-FA2C-486A-8959-1E6C817DF33C}"/>
              </a:ext>
            </a:extLst>
          </p:cNvPr>
          <p:cNvSpPr/>
          <p:nvPr/>
        </p:nvSpPr>
        <p:spPr>
          <a:xfrm>
            <a:off x="3875314" y="2245179"/>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90C17F2-E80F-47D6-9C0A-B435CBCC1631}"/>
              </a:ext>
            </a:extLst>
          </p:cNvPr>
          <p:cNvSpPr/>
          <p:nvPr/>
        </p:nvSpPr>
        <p:spPr>
          <a:xfrm>
            <a:off x="6924947" y="2246211"/>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1798624-0056-4D65-9220-AFA96923DE34}"/>
              </a:ext>
            </a:extLst>
          </p:cNvPr>
          <p:cNvSpPr/>
          <p:nvPr/>
        </p:nvSpPr>
        <p:spPr>
          <a:xfrm>
            <a:off x="6924947" y="3148693"/>
            <a:ext cx="2975230"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861F667-DA6F-4E25-8634-AF22EEA8C487}"/>
              </a:ext>
            </a:extLst>
          </p:cNvPr>
          <p:cNvSpPr/>
          <p:nvPr/>
        </p:nvSpPr>
        <p:spPr>
          <a:xfrm>
            <a:off x="6924947" y="3826018"/>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98E779B-5FE2-457C-870A-0B651387F948}"/>
              </a:ext>
            </a:extLst>
          </p:cNvPr>
          <p:cNvSpPr/>
          <p:nvPr/>
        </p:nvSpPr>
        <p:spPr>
          <a:xfrm>
            <a:off x="7913913" y="4503345"/>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213CC607-A0CF-40F5-AAC4-D905F97266DF}"/>
              </a:ext>
            </a:extLst>
          </p:cNvPr>
          <p:cNvSpPr/>
          <p:nvPr/>
        </p:nvSpPr>
        <p:spPr>
          <a:xfrm>
            <a:off x="3918857" y="5189169"/>
            <a:ext cx="936171"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67AE0690-156A-4D0A-B253-EBA0A6208E37}"/>
              </a:ext>
            </a:extLst>
          </p:cNvPr>
          <p:cNvSpPr/>
          <p:nvPr/>
        </p:nvSpPr>
        <p:spPr>
          <a:xfrm>
            <a:off x="3934401" y="5884950"/>
            <a:ext cx="5899674" cy="72000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760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4" grpId="0" animBg="1"/>
      <p:bldP spid="4" grpId="1" animBg="1"/>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073708" y="1878761"/>
            <a:ext cx="5931365"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87334A"/>
                </a:solidFill>
                <a:latin typeface="+mj-lt"/>
              </a:rPr>
              <a:t>Toronto Raptors only</a:t>
            </a:r>
          </a:p>
          <a:p>
            <a:pPr marL="342900" indent="-342900">
              <a:buFont typeface="Arial" panose="020B0604020202020204" pitchFamily="34" charset="0"/>
              <a:buChar char="•"/>
              <a:defRPr/>
            </a:pPr>
            <a:r>
              <a:rPr lang="en-US" altLang="ko-KR" sz="2800" i="1" dirty="0">
                <a:solidFill>
                  <a:srgbClr val="87334A"/>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87334A"/>
                </a:solidFill>
                <a:latin typeface="+mj-lt"/>
              </a:rPr>
              <a:t>Health</a:t>
            </a:r>
          </a:p>
          <a:p>
            <a:pPr marL="955045" lvl="1" indent="-457200">
              <a:buSzPct val="80000"/>
              <a:buFont typeface="Arial" panose="020B0604020202020204" pitchFamily="34" charset="0"/>
              <a:buChar char="•"/>
              <a:defRPr/>
            </a:pPr>
            <a:r>
              <a:rPr lang="en-US" altLang="ko-KR" sz="2400" i="1" dirty="0">
                <a:solidFill>
                  <a:srgbClr val="87334A"/>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87334A"/>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87334A"/>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87334A"/>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87334A"/>
                </a:solidFill>
                <a:latin typeface="+mj-lt"/>
              </a:rPr>
              <a:t>Personal life</a:t>
            </a:r>
            <a:endParaRPr lang="en-US" altLang="ko-KR" sz="1600" b="1" i="1" dirty="0">
              <a:solidFill>
                <a:srgbClr val="87334A"/>
              </a:solidFill>
              <a:latin typeface="+mj-lt"/>
            </a:endParaRPr>
          </a:p>
        </p:txBody>
      </p:sp>
    </p:spTree>
    <p:extLst>
      <p:ext uri="{BB962C8B-B14F-4D97-AF65-F5344CB8AC3E}">
        <p14:creationId xmlns:p14="http://schemas.microsoft.com/office/powerpoint/2010/main" val="31182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3"/>
          <a:stretch>
            <a:fillRect/>
          </a:stretch>
        </p:blipFill>
        <p:spPr>
          <a:xfrm>
            <a:off x="2196649" y="2820568"/>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50097"/>
            <a:ext cx="10971373" cy="798753"/>
          </a:xfrm>
        </p:spPr>
        <p:txBody>
          <a:bodyPr anchor="ctr">
            <a:normAutofit/>
          </a:bodyPr>
          <a:lstStyle/>
          <a:p>
            <a:r>
              <a:rPr lang="en-US" altLang="ko-KR" dirty="0"/>
              <a:t>Objectives</a:t>
            </a:r>
          </a:p>
        </p:txBody>
      </p:sp>
      <p:pic>
        <p:nvPicPr>
          <p:cNvPr id="4" name="Picture 3">
            <a:extLst>
              <a:ext uri="{FF2B5EF4-FFF2-40B4-BE49-F238E27FC236}">
                <a16:creationId xmlns:a16="http://schemas.microsoft.com/office/drawing/2014/main" id="{F352D879-21E9-4594-A7F4-2FD197B83FDE}"/>
              </a:ext>
            </a:extLst>
          </p:cNvPr>
          <p:cNvPicPr>
            <a:picLocks noChangeAspect="1"/>
          </p:cNvPicPr>
          <p:nvPr/>
        </p:nvPicPr>
        <p:blipFill>
          <a:blip r:embed="rId3"/>
          <a:stretch>
            <a:fillRect/>
          </a:stretch>
        </p:blipFill>
        <p:spPr>
          <a:xfrm>
            <a:off x="609519" y="2192180"/>
            <a:ext cx="10971373" cy="1436255"/>
          </a:xfrm>
          <a:prstGeom prst="rect">
            <a:avLst/>
          </a:prstGeom>
        </p:spPr>
      </p:pic>
      <p:pic>
        <p:nvPicPr>
          <p:cNvPr id="11" name="Picture 10">
            <a:extLst>
              <a:ext uri="{FF2B5EF4-FFF2-40B4-BE49-F238E27FC236}">
                <a16:creationId xmlns:a16="http://schemas.microsoft.com/office/drawing/2014/main" id="{27754966-4E99-4FEA-9BA3-0431593B6D31}"/>
              </a:ext>
            </a:extLst>
          </p:cNvPr>
          <p:cNvPicPr>
            <a:picLocks/>
          </p:cNvPicPr>
          <p:nvPr/>
        </p:nvPicPr>
        <p:blipFill>
          <a:blip r:embed="rId4"/>
          <a:stretch>
            <a:fillRect/>
          </a:stretch>
        </p:blipFill>
        <p:spPr>
          <a:xfrm>
            <a:off x="609519" y="4077341"/>
            <a:ext cx="10971373" cy="1461611"/>
          </a:xfrm>
          <a:prstGeom prst="rect">
            <a:avLst/>
          </a:prstGeom>
        </p:spPr>
      </p:pic>
    </p:spTree>
    <p:extLst>
      <p:ext uri="{BB962C8B-B14F-4D97-AF65-F5344CB8AC3E}">
        <p14:creationId xmlns:p14="http://schemas.microsoft.com/office/powerpoint/2010/main" val="393429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A0DD71-825C-4331-95C1-81459F90E844}"/>
              </a:ext>
            </a:extLst>
          </p:cNvPr>
          <p:cNvPicPr>
            <a:picLocks noChangeAspect="1"/>
          </p:cNvPicPr>
          <p:nvPr/>
        </p:nvPicPr>
        <p:blipFill>
          <a:blip r:embed="rId3"/>
          <a:stretch>
            <a:fillRect/>
          </a:stretch>
        </p:blipFill>
        <p:spPr>
          <a:xfrm>
            <a:off x="2524012" y="3185364"/>
            <a:ext cx="8391525" cy="3143250"/>
          </a:xfrm>
          <a:prstGeom prst="rect">
            <a:avLst/>
          </a:prstGeom>
        </p:spPr>
      </p:pic>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lnSpcReduction="10000"/>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lang="en-US" altLang="ko-KR" sz="2000" i="1" dirty="0">
                <a:solidFill>
                  <a:prstClr val="black">
                    <a:lumMod val="75000"/>
                    <a:lumOff val="25000"/>
                  </a:prstClr>
                </a:solidFill>
                <a:latin typeface="Calibri"/>
              </a:rPr>
              <a:t>Seasons 2005-2020</a:t>
            </a:r>
          </a:p>
          <a:p>
            <a:pPr lvl="2">
              <a:buFont typeface="Arial" panose="020B0604020202020204" pitchFamily="34" charset="0"/>
              <a:buChar char="•"/>
              <a:defRPr/>
            </a:pPr>
            <a:r>
              <a:rPr lang="en-US" altLang="ko-KR" sz="2000" i="1" dirty="0">
                <a:solidFill>
                  <a:prstClr val="black">
                    <a:lumMod val="75000"/>
                    <a:lumOff val="25000"/>
                  </a:prstClr>
                </a:solidFill>
                <a:latin typeface="Calibri"/>
              </a:rPr>
              <a:t>Total ~450K records, 34 features</a:t>
            </a:r>
          </a:p>
          <a:p>
            <a:pPr marL="995690" marR="0" lvl="2" indent="0" algn="l" defTabSz="995690" rtl="0" eaLnBrk="1" fontAlgn="auto" latinLnBrk="1" hangingPunct="1">
              <a:lnSpc>
                <a:spcPct val="100000"/>
              </a:lnSpc>
              <a:spcBef>
                <a:spcPct val="20000"/>
              </a:spcBef>
              <a:spcAft>
                <a:spcPts val="0"/>
              </a:spcAft>
              <a:buClrTx/>
              <a:buSzTx/>
              <a:tabLst/>
              <a:defRPr/>
            </a:pPr>
            <a:endPar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ndParaRP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pic>
        <p:nvPicPr>
          <p:cNvPr id="12" name="Picture 11">
            <a:extLst>
              <a:ext uri="{FF2B5EF4-FFF2-40B4-BE49-F238E27FC236}">
                <a16:creationId xmlns:a16="http://schemas.microsoft.com/office/drawing/2014/main" id="{E9C8EF97-BFE1-4D2E-8007-7B27E0BDA101}"/>
              </a:ext>
            </a:extLst>
          </p:cNvPr>
          <p:cNvPicPr>
            <a:picLocks noChangeAspect="1"/>
          </p:cNvPicPr>
          <p:nvPr/>
        </p:nvPicPr>
        <p:blipFill>
          <a:blip r:embed="rId4"/>
          <a:stretch>
            <a:fillRect/>
          </a:stretch>
        </p:blipFill>
        <p:spPr>
          <a:xfrm>
            <a:off x="5295232" y="3829050"/>
            <a:ext cx="5553075" cy="533400"/>
          </a:xfrm>
          <a:prstGeom prst="rect">
            <a:avLst/>
          </a:prstGeom>
          <a:ln w="50800">
            <a:solidFill>
              <a:srgbClr val="C00000"/>
            </a:solidFill>
          </a:ln>
        </p:spPr>
      </p:pic>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500"/>
                                        <p:tgtEl>
                                          <p:spTgt spid="9">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animEffect transition="in" filter="fade">
                                      <p:cBhvr>
                                        <p:cTn id="29" dur="500"/>
                                        <p:tgtEl>
                                          <p:spTgt spid="9">
                                            <p:txEl>
                                              <p:pRg st="1" end="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fade">
                                      <p:cBhvr>
                                        <p:cTn id="32" dur="500"/>
                                        <p:tgtEl>
                                          <p:spTgt spid="9">
                                            <p:txEl>
                                              <p:pRg st="2" end="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animEffect transition="in" filter="fade">
                                      <p:cBhvr>
                                        <p:cTn id="35" dur="500"/>
                                        <p:tgtEl>
                                          <p:spTgt spid="9">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sz="2400" dirty="0">
                <a:solidFill>
                  <a:srgbClr val="87334A"/>
                </a:solidFill>
              </a:rPr>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xit" presetSubtype="0" fill="hold" grpId="1"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xit" presetSubtype="0" fill="hold" grpId="1" nodeType="withEffect">
                                  <p:stCondLst>
                                    <p:cond delay="0"/>
                                  </p:stCondLst>
                                  <p:childTnLst>
                                    <p:animEffect transition="out" filter="fade">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ppt_w</p:attrName>
                                        </p:attrNameLst>
                                      </p:cBhvr>
                                      <p:tavLst>
                                        <p:tav tm="0" fmla="#ppt_w*sin(2.5*pi*$)">
                                          <p:val>
                                            <p:fltVal val="0"/>
                                          </p:val>
                                        </p:tav>
                                        <p:tav tm="100000">
                                          <p:val>
                                            <p:fltVal val="1"/>
                                          </p:val>
                                        </p:tav>
                                      </p:tavLst>
                                    </p:anim>
                                    <p:anim calcmode="lin" valueType="num">
                                      <p:cBhvr>
                                        <p:cTn id="38" dur="1000" fill="hold"/>
                                        <p:tgtEl>
                                          <p:spTgt spid="10"/>
                                        </p:tgtEl>
                                        <p:attrNameLst>
                                          <p:attrName>ppt_h</p:attrName>
                                        </p:attrNameLst>
                                      </p:cBhvr>
                                      <p:tavLst>
                                        <p:tav tm="0">
                                          <p:val>
                                            <p:strVal val="#ppt_h"/>
                                          </p:val>
                                        </p:tav>
                                        <p:tav tm="100000">
                                          <p:val>
                                            <p:strVal val="#ppt_h"/>
                                          </p:val>
                                        </p:tav>
                                      </p:tavLst>
                                    </p:anim>
                                  </p:childTnLst>
                                </p:cTn>
                              </p:par>
                              <p:par>
                                <p:cTn id="39" presetID="10" presetClass="exit" presetSubtype="0" fill="hold" grpId="1" nodeType="withEffect">
                                  <p:stCondLst>
                                    <p:cond delay="0"/>
                                  </p:stCondLst>
                                  <p:childTnLst>
                                    <p:animEffect transition="out" filter="fade">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39340"/>
            <a:ext cx="3037615" cy="798753"/>
          </a:xfrm>
        </p:spPr>
        <p:txBody>
          <a:bodyPr/>
          <a:lstStyle/>
          <a:p>
            <a:r>
              <a:rPr lang="en-US" altLang="ko-KR" dirty="0"/>
              <a:t>Data Analysis</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2542765"/>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2521861"/>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2521862"/>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2521860"/>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Advanced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880114"/>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881813"/>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880114"/>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880114"/>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880114"/>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5231881"/>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5240806"/>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5231880"/>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5231880"/>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815411"/>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815411"/>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810032"/>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4175950"/>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810032"/>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4175950"/>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4175950"/>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4175950"/>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4471786"/>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5536642"/>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5536642"/>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5532179"/>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9" name="내용 개체 틀 5">
            <a:extLst>
              <a:ext uri="{FF2B5EF4-FFF2-40B4-BE49-F238E27FC236}">
                <a16:creationId xmlns:a16="http://schemas.microsoft.com/office/drawing/2014/main" id="{B791F1CD-9EA5-4713-B501-9761AA5B0792}"/>
              </a:ext>
            </a:extLst>
          </p:cNvPr>
          <p:cNvSpPr>
            <a:spLocks noGrp="1"/>
          </p:cNvSpPr>
          <p:nvPr>
            <p:ph idx="1"/>
          </p:nvPr>
        </p:nvSpPr>
        <p:spPr>
          <a:xfrm>
            <a:off x="2183363" y="1543895"/>
            <a:ext cx="9359592" cy="579434"/>
          </a:xfrm>
        </p:spPr>
        <p:txBody>
          <a:bodyPr/>
          <a:lstStyle/>
          <a:p>
            <a:pPr marL="0" indent="0" algn="ctr"/>
            <a:r>
              <a:rPr lang="en-US" altLang="ko-KR" sz="2400" dirty="0">
                <a:solidFill>
                  <a:srgbClr val="87334A"/>
                </a:solidFill>
              </a:rPr>
              <a:t>Phase 1 – Feature Selection</a:t>
            </a:r>
          </a:p>
          <a:p>
            <a:pPr>
              <a:buFont typeface="Arial" panose="020B0604020202020204" pitchFamily="34" charset="0"/>
              <a:buChar char="•"/>
            </a:pPr>
            <a:endParaRPr lang="ko-KR" altLang="en-US" dirty="0"/>
          </a:p>
        </p:txBody>
      </p:sp>
      <p:sp>
        <p:nvSpPr>
          <p:cNvPr id="31" name="제목 1">
            <a:extLst>
              <a:ext uri="{FF2B5EF4-FFF2-40B4-BE49-F238E27FC236}">
                <a16:creationId xmlns:a16="http://schemas.microsoft.com/office/drawing/2014/main" id="{A0AE34B7-ABFE-44C2-AD42-186E1DF843E5}"/>
              </a:ext>
            </a:extLst>
          </p:cNvPr>
          <p:cNvSpPr txBox="1">
            <a:spLocks/>
          </p:cNvSpPr>
          <p:nvPr/>
        </p:nvSpPr>
        <p:spPr>
          <a:xfrm>
            <a:off x="3637505" y="139340"/>
            <a:ext cx="2269519" cy="798753"/>
          </a:xfrm>
          <a:prstGeom prst="rect">
            <a:avLst/>
          </a:prstGeo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en-US" altLang="ko-KR" dirty="0"/>
              <a:t>– Phase 1</a:t>
            </a:r>
          </a:p>
        </p:txBody>
      </p:sp>
    </p:spTree>
    <p:extLst>
      <p:ext uri="{BB962C8B-B14F-4D97-AF65-F5344CB8AC3E}">
        <p14:creationId xmlns:p14="http://schemas.microsoft.com/office/powerpoint/2010/main" val="130715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500"/>
                                        <p:tgtEl>
                                          <p:spTgt spid="4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500"/>
                                        <p:tgtEl>
                                          <p:spTgt spid="17"/>
                                        </p:tgtEl>
                                      </p:cBhvr>
                                    </p:animEffect>
                                  </p:childTnLst>
                                </p:cTn>
                              </p:par>
                              <p:par>
                                <p:cTn id="82" presetID="10" presetClass="entr" presetSubtype="0" fill="hold" nodeType="with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fade">
                                      <p:cBhvr>
                                        <p:cTn id="84" dur="500"/>
                                        <p:tgtEl>
                                          <p:spTgt spid="5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par>
                                <p:cTn id="88" presetID="10" presetClass="entr" presetSubtype="0" fill="hold" nodeType="with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fade">
                                      <p:cBhvr>
                                        <p:cTn id="9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P spid="29" grpId="0" build="p"/>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45F615-9791-4694-BC84-C75D87380057}"/>
              </a:ext>
            </a:extLst>
          </p:cNvPr>
          <p:cNvPicPr>
            <a:picLocks noGrp="1" noChangeAspect="1"/>
          </p:cNvPicPr>
          <p:nvPr>
            <p:ph idx="1"/>
          </p:nvPr>
        </p:nvPicPr>
        <p:blipFill>
          <a:blip r:embed="rId3"/>
          <a:stretch>
            <a:fillRect/>
          </a:stretch>
        </p:blipFill>
        <p:spPr>
          <a:xfrm>
            <a:off x="3054152" y="2695648"/>
            <a:ext cx="5386130" cy="3593430"/>
          </a:xfrm>
        </p:spPr>
      </p:pic>
      <p:sp>
        <p:nvSpPr>
          <p:cNvPr id="2" name="제목 1"/>
          <p:cNvSpPr>
            <a:spLocks noGrp="1"/>
          </p:cNvSpPr>
          <p:nvPr>
            <p:ph type="title"/>
          </p:nvPr>
        </p:nvSpPr>
        <p:spPr/>
        <p:txBody>
          <a:bodyPr/>
          <a:lstStyle/>
          <a:p>
            <a:r>
              <a:rPr lang="en-US" altLang="ko-KR" dirty="0"/>
              <a:t>Advanced Stats - PER</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668379" y="1397936"/>
            <a:ext cx="9912514" cy="48883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sz="2400" dirty="0">
                <a:solidFill>
                  <a:srgbClr val="87334A"/>
                </a:solidFill>
              </a:rPr>
              <a:t>Top 10 Toronto Raptors Player Efficiency Rating (PER) for Season Year 2019-20</a:t>
            </a:r>
          </a:p>
          <a:p>
            <a:pPr marL="0" indent="0" algn="ctr"/>
            <a:endParaRPr lang="en-US" altLang="ko-KR" sz="1200" b="1" dirty="0"/>
          </a:p>
          <a:p>
            <a:r>
              <a:rPr lang="en-CA" altLang="en-US" sz="1200" dirty="0"/>
              <a:t>	</a:t>
            </a:r>
            <a:endParaRPr lang="en-US" altLang="en-US" sz="1200" dirty="0"/>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4"/>
          <a:stretch>
            <a:fillRect/>
          </a:stretch>
        </p:blipFill>
        <p:spPr>
          <a:xfrm>
            <a:off x="8722761" y="3523785"/>
            <a:ext cx="1656000" cy="1579657"/>
          </a:xfrm>
          <a:prstGeom prst="rect">
            <a:avLst/>
          </a:prstGeom>
        </p:spPr>
      </p:pic>
      <p:sp>
        <p:nvSpPr>
          <p:cNvPr id="7" name="Rectangle 6">
            <a:extLst>
              <a:ext uri="{FF2B5EF4-FFF2-40B4-BE49-F238E27FC236}">
                <a16:creationId xmlns:a16="http://schemas.microsoft.com/office/drawing/2014/main" id="{5EB48400-9584-4D53-89E0-45F255345FE8}"/>
              </a:ext>
            </a:extLst>
          </p:cNvPr>
          <p:cNvSpPr/>
          <p:nvPr/>
        </p:nvSpPr>
        <p:spPr>
          <a:xfrm>
            <a:off x="3788228" y="3429794"/>
            <a:ext cx="359229"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Rectangle 7">
            <a:extLst>
              <a:ext uri="{FF2B5EF4-FFF2-40B4-BE49-F238E27FC236}">
                <a16:creationId xmlns:a16="http://schemas.microsoft.com/office/drawing/2014/main" id="{07B8A810-6652-4150-815B-9E1C2E2AEA4D}"/>
              </a:ext>
            </a:extLst>
          </p:cNvPr>
          <p:cNvSpPr/>
          <p:nvPr/>
        </p:nvSpPr>
        <p:spPr>
          <a:xfrm>
            <a:off x="3712029" y="3154565"/>
            <a:ext cx="511628" cy="497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CB2F10F7-278D-4583-BD77-E9A1291E3409}"/>
              </a:ext>
            </a:extLst>
          </p:cNvPr>
          <p:cNvSpPr txBox="1"/>
          <p:nvPr/>
        </p:nvSpPr>
        <p:spPr>
          <a:xfrm>
            <a:off x="1909720" y="2045325"/>
            <a:ext cx="9556693" cy="461665"/>
          </a:xfrm>
          <a:prstGeom prst="rect">
            <a:avLst/>
          </a:prstGeom>
          <a:noFill/>
        </p:spPr>
        <p:txBody>
          <a:bodyPr wrap="square" rtlCol="0">
            <a:spAutoFit/>
          </a:bodyPr>
          <a:lstStyle/>
          <a:p>
            <a:pPr algn="ctr"/>
            <a:r>
              <a:rPr lang="en-CA" altLang="en-US" sz="1200" b="1" i="1" dirty="0">
                <a:solidFill>
                  <a:srgbClr val="87334A"/>
                </a:solidFill>
              </a:rPr>
              <a:t>PER = (FGM x 85.910 + STL x 53.897 + FG3M x 51.757 + FTM x 46.845 + BLK x 39.190 + OREB x 39.190 + AST x 34.677 </a:t>
            </a:r>
          </a:p>
          <a:p>
            <a:pPr algn="ctr"/>
            <a:r>
              <a:rPr lang="en-CA" altLang="en-US" sz="1200" b="1" i="1" dirty="0">
                <a:solidFill>
                  <a:srgbClr val="87334A"/>
                </a:solidFill>
              </a:rPr>
              <a:t>+ DREB x 14.707 - PF x 17.174 – (FTA-FTM) x 20.091 – (FGA-FGM) x 39.190 - TOV x 53.897) * (1 / MIN)</a:t>
            </a:r>
          </a:p>
        </p:txBody>
      </p:sp>
    </p:spTree>
    <p:extLst>
      <p:ext uri="{BB962C8B-B14F-4D97-AF65-F5344CB8AC3E}">
        <p14:creationId xmlns:p14="http://schemas.microsoft.com/office/powerpoint/2010/main" val="37349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466C19-4279-4D4B-8484-9125114DCA4D}"/>
              </a:ext>
            </a:extLst>
          </p:cNvPr>
          <p:cNvPicPr>
            <a:picLocks noChangeAspect="1"/>
          </p:cNvPicPr>
          <p:nvPr/>
        </p:nvPicPr>
        <p:blipFill>
          <a:blip r:embed="rId3"/>
          <a:stretch>
            <a:fillRect/>
          </a:stretch>
        </p:blipFill>
        <p:spPr>
          <a:xfrm>
            <a:off x="3051425" y="2808513"/>
            <a:ext cx="5508294" cy="3530641"/>
          </a:xfrm>
          <a:prstGeom prst="rect">
            <a:avLst/>
          </a:prstGeom>
        </p:spPr>
      </p:pic>
      <p:sp>
        <p:nvSpPr>
          <p:cNvPr id="2" name="제목 1"/>
          <p:cNvSpPr>
            <a:spLocks noGrp="1"/>
          </p:cNvSpPr>
          <p:nvPr>
            <p:ph type="title"/>
          </p:nvPr>
        </p:nvSpPr>
        <p:spPr/>
        <p:txBody>
          <a:bodyPr/>
          <a:lstStyle/>
          <a:p>
            <a:r>
              <a:rPr lang="en-US" altLang="ko-KR" dirty="0"/>
              <a:t>Advanced Stats - PIE</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712888" y="966748"/>
            <a:ext cx="9761618" cy="91062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buFont typeface="Arial" pitchFamily="34" charset="0"/>
              <a:buChar char="•"/>
            </a:pPr>
            <a:endParaRPr lang="en-US" sz="2400" dirty="0"/>
          </a:p>
          <a:p>
            <a:pPr marL="0" indent="0" algn="ctr"/>
            <a:r>
              <a:rPr lang="en-US" altLang="ko-KR" sz="2400" dirty="0">
                <a:solidFill>
                  <a:srgbClr val="87334A"/>
                </a:solidFill>
              </a:rPr>
              <a:t>Top 10 Toronto Raptors Player Impact Estimate (PIE) for Season Year 2019-20</a:t>
            </a:r>
          </a:p>
          <a:p>
            <a:pPr marL="0" indent="0" algn="ctr"/>
            <a:endParaRPr lang="en-US" altLang="ko-KR" sz="2400" b="1" dirty="0"/>
          </a:p>
          <a:p>
            <a:pPr algn="ctr"/>
            <a:r>
              <a:rPr lang="en-US" altLang="en-US" sz="2400" dirty="0">
                <a:solidFill>
                  <a:srgbClr val="87334A"/>
                </a:solidFill>
              </a:rPr>
              <a:t>           </a:t>
            </a:r>
            <a:endParaRPr lang="en-CA" altLang="en-US" sz="2400" dirty="0">
              <a:solidFill>
                <a:srgbClr val="87334A"/>
              </a:solidFill>
            </a:endParaRPr>
          </a:p>
        </p:txBody>
      </p:sp>
      <p:sp>
        <p:nvSpPr>
          <p:cNvPr id="6" name="Rectangle 5">
            <a:extLst>
              <a:ext uri="{FF2B5EF4-FFF2-40B4-BE49-F238E27FC236}">
                <a16:creationId xmlns:a16="http://schemas.microsoft.com/office/drawing/2014/main" id="{A2F77744-58F3-48E2-81F9-5A2B5293664B}"/>
              </a:ext>
            </a:extLst>
          </p:cNvPr>
          <p:cNvSpPr/>
          <p:nvPr/>
        </p:nvSpPr>
        <p:spPr>
          <a:xfrm>
            <a:off x="3624943" y="3429794"/>
            <a:ext cx="478971"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E6FCFA59-8E56-4EF4-A9F9-19AFB831BA07}"/>
              </a:ext>
            </a:extLst>
          </p:cNvPr>
          <p:cNvPicPr>
            <a:picLocks noChangeAspect="1"/>
          </p:cNvPicPr>
          <p:nvPr/>
        </p:nvPicPr>
        <p:blipFill>
          <a:blip r:embed="rId4"/>
          <a:stretch>
            <a:fillRect/>
          </a:stretch>
        </p:blipFill>
        <p:spPr>
          <a:xfrm>
            <a:off x="8879936" y="3429794"/>
            <a:ext cx="1494509" cy="1580400"/>
          </a:xfrm>
          <a:prstGeom prst="rect">
            <a:avLst/>
          </a:prstGeom>
        </p:spPr>
      </p:pic>
      <p:sp>
        <p:nvSpPr>
          <p:cNvPr id="7" name="TextBox 6">
            <a:extLst>
              <a:ext uri="{FF2B5EF4-FFF2-40B4-BE49-F238E27FC236}">
                <a16:creationId xmlns:a16="http://schemas.microsoft.com/office/drawing/2014/main" id="{AA355A15-B43B-4B79-B17C-DB73F0810D84}"/>
              </a:ext>
            </a:extLst>
          </p:cNvPr>
          <p:cNvSpPr txBox="1"/>
          <p:nvPr/>
        </p:nvSpPr>
        <p:spPr>
          <a:xfrm>
            <a:off x="3209924" y="2034570"/>
            <a:ext cx="8264581" cy="461665"/>
          </a:xfrm>
          <a:prstGeom prst="rect">
            <a:avLst/>
          </a:prstGeom>
          <a:noFill/>
        </p:spPr>
        <p:txBody>
          <a:bodyPr wrap="square" rtlCol="0">
            <a:spAutoFit/>
          </a:bodyPr>
          <a:lstStyle/>
          <a:p>
            <a:pPr algn="ctr"/>
            <a:r>
              <a:rPr lang="en-CA" altLang="en-US" sz="1200" b="1" i="1" dirty="0">
                <a:solidFill>
                  <a:srgbClr val="87334A"/>
                </a:solidFill>
              </a:rPr>
              <a:t>[PTS + FGM + FTM - FGA - FTA + DREB + (0.5 * OREB) + AST + STL + (0.5 * BLK) - PF – TOV] </a:t>
            </a:r>
          </a:p>
          <a:p>
            <a:pPr algn="ctr"/>
            <a:r>
              <a:rPr lang="en-CA" altLang="en-US" sz="1200" b="1" i="1" dirty="0">
                <a:solidFill>
                  <a:srgbClr val="87334A"/>
                </a:solidFill>
              </a:rPr>
              <a:t>[GmPTS + </a:t>
            </a:r>
            <a:r>
              <a:rPr lang="en-CA" altLang="en-US" sz="1200" b="1" i="1" dirty="0" err="1">
                <a:solidFill>
                  <a:srgbClr val="87334A"/>
                </a:solidFill>
              </a:rPr>
              <a:t>GmFGM</a:t>
            </a:r>
            <a:r>
              <a:rPr lang="en-CA" altLang="en-US" sz="1200" b="1" i="1" dirty="0">
                <a:solidFill>
                  <a:srgbClr val="87334A"/>
                </a:solidFill>
              </a:rPr>
              <a:t> + </a:t>
            </a:r>
            <a:r>
              <a:rPr lang="en-CA" altLang="en-US" sz="1200" b="1" i="1" dirty="0" err="1">
                <a:solidFill>
                  <a:srgbClr val="87334A"/>
                </a:solidFill>
              </a:rPr>
              <a:t>GmFTM</a:t>
            </a:r>
            <a:r>
              <a:rPr lang="en-CA" altLang="en-US" sz="1200" b="1" i="1" dirty="0">
                <a:solidFill>
                  <a:srgbClr val="87334A"/>
                </a:solidFill>
              </a:rPr>
              <a:t> – </a:t>
            </a:r>
            <a:r>
              <a:rPr lang="en-CA" altLang="en-US" sz="1200" b="1" i="1" dirty="0" err="1">
                <a:solidFill>
                  <a:srgbClr val="87334A"/>
                </a:solidFill>
              </a:rPr>
              <a:t>GmFGA</a:t>
            </a:r>
            <a:r>
              <a:rPr lang="en-CA" altLang="en-US" sz="1200" b="1" i="1" dirty="0">
                <a:solidFill>
                  <a:srgbClr val="87334A"/>
                </a:solidFill>
              </a:rPr>
              <a:t> - </a:t>
            </a:r>
            <a:r>
              <a:rPr lang="en-CA" altLang="en-US" sz="1200" b="1" i="1" dirty="0" err="1">
                <a:solidFill>
                  <a:srgbClr val="87334A"/>
                </a:solidFill>
              </a:rPr>
              <a:t>GmFTA</a:t>
            </a:r>
            <a:r>
              <a:rPr lang="en-CA" altLang="en-US" sz="1200" b="1" i="1" dirty="0">
                <a:solidFill>
                  <a:srgbClr val="87334A"/>
                </a:solidFill>
              </a:rPr>
              <a:t> + </a:t>
            </a:r>
            <a:r>
              <a:rPr lang="en-CA" altLang="en-US" sz="1200" b="1" i="1" dirty="0" err="1">
                <a:solidFill>
                  <a:srgbClr val="87334A"/>
                </a:solidFill>
              </a:rPr>
              <a:t>GmDREB</a:t>
            </a:r>
            <a:r>
              <a:rPr lang="en-CA" altLang="en-US" sz="1200" b="1" i="1" dirty="0">
                <a:solidFill>
                  <a:srgbClr val="87334A"/>
                </a:solidFill>
              </a:rPr>
              <a:t> + (0.5 * </a:t>
            </a:r>
            <a:r>
              <a:rPr lang="en-CA" altLang="en-US" sz="1200" b="1" i="1" dirty="0" err="1">
                <a:solidFill>
                  <a:srgbClr val="87334A"/>
                </a:solidFill>
              </a:rPr>
              <a:t>GmOREB</a:t>
            </a:r>
            <a:r>
              <a:rPr lang="en-CA" altLang="en-US" sz="1200" b="1" i="1" dirty="0">
                <a:solidFill>
                  <a:srgbClr val="87334A"/>
                </a:solidFill>
              </a:rPr>
              <a:t>) + </a:t>
            </a:r>
            <a:r>
              <a:rPr lang="en-CA" altLang="en-US" sz="1200" b="1" i="1" dirty="0" err="1">
                <a:solidFill>
                  <a:srgbClr val="87334A"/>
                </a:solidFill>
              </a:rPr>
              <a:t>GmAST</a:t>
            </a:r>
            <a:r>
              <a:rPr lang="en-CA" altLang="en-US" sz="1200" b="1" i="1" dirty="0">
                <a:solidFill>
                  <a:srgbClr val="87334A"/>
                </a:solidFill>
              </a:rPr>
              <a:t> + </a:t>
            </a:r>
            <a:r>
              <a:rPr lang="en-CA" altLang="en-US" sz="1200" b="1" i="1" dirty="0" err="1">
                <a:solidFill>
                  <a:srgbClr val="87334A"/>
                </a:solidFill>
              </a:rPr>
              <a:t>GmSTL</a:t>
            </a:r>
            <a:r>
              <a:rPr lang="en-CA" altLang="en-US" sz="1200" b="1" i="1" dirty="0">
                <a:solidFill>
                  <a:srgbClr val="87334A"/>
                </a:solidFill>
              </a:rPr>
              <a:t> + (0.5 * </a:t>
            </a:r>
            <a:r>
              <a:rPr lang="en-CA" altLang="en-US" sz="1200" b="1" i="1" dirty="0" err="1">
                <a:solidFill>
                  <a:srgbClr val="87334A"/>
                </a:solidFill>
              </a:rPr>
              <a:t>GmBLK</a:t>
            </a:r>
            <a:r>
              <a:rPr lang="en-CA" altLang="en-US" sz="1200" b="1" i="1" dirty="0">
                <a:solidFill>
                  <a:srgbClr val="87334A"/>
                </a:solidFill>
              </a:rPr>
              <a:t>) - </a:t>
            </a:r>
            <a:r>
              <a:rPr lang="en-CA" altLang="en-US" sz="1200" b="1" i="1" dirty="0" err="1">
                <a:solidFill>
                  <a:srgbClr val="87334A"/>
                </a:solidFill>
              </a:rPr>
              <a:t>GmPF</a:t>
            </a:r>
            <a:r>
              <a:rPr lang="en-CA" altLang="en-US" sz="1200" b="1" i="1" dirty="0">
                <a:solidFill>
                  <a:srgbClr val="87334A"/>
                </a:solidFill>
              </a:rPr>
              <a:t> – </a:t>
            </a:r>
            <a:r>
              <a:rPr lang="en-CA" altLang="en-US" sz="1200" b="1" i="1" dirty="0" err="1">
                <a:solidFill>
                  <a:srgbClr val="87334A"/>
                </a:solidFill>
              </a:rPr>
              <a:t>GmTOV</a:t>
            </a:r>
            <a:r>
              <a:rPr lang="en-CA" altLang="en-US" sz="1200" b="1" i="1" dirty="0">
                <a:solidFill>
                  <a:srgbClr val="87334A"/>
                </a:solidFill>
              </a:rPr>
              <a:t>]</a:t>
            </a:r>
          </a:p>
        </p:txBody>
      </p:sp>
      <p:sp>
        <p:nvSpPr>
          <p:cNvPr id="3" name="TextBox 2">
            <a:extLst>
              <a:ext uri="{FF2B5EF4-FFF2-40B4-BE49-F238E27FC236}">
                <a16:creationId xmlns:a16="http://schemas.microsoft.com/office/drawing/2014/main" id="{5E3408C1-3F06-4A9A-B88A-10800615D5C4}"/>
              </a:ext>
            </a:extLst>
          </p:cNvPr>
          <p:cNvSpPr txBox="1"/>
          <p:nvPr/>
        </p:nvSpPr>
        <p:spPr>
          <a:xfrm>
            <a:off x="2862261" y="2126902"/>
            <a:ext cx="695325" cy="276999"/>
          </a:xfrm>
          <a:prstGeom prst="rect">
            <a:avLst/>
          </a:prstGeom>
          <a:noFill/>
        </p:spPr>
        <p:txBody>
          <a:bodyPr wrap="square" rtlCol="0">
            <a:spAutoFit/>
          </a:bodyPr>
          <a:lstStyle/>
          <a:p>
            <a:r>
              <a:rPr lang="en-CA" altLang="en-US" sz="1200" b="1" i="1" dirty="0">
                <a:solidFill>
                  <a:srgbClr val="87334A"/>
                </a:solidFill>
              </a:rPr>
              <a:t>PIE =</a:t>
            </a:r>
            <a:endParaRPr lang="en-CA" sz="1200" dirty="0"/>
          </a:p>
        </p:txBody>
      </p:sp>
      <p:cxnSp>
        <p:nvCxnSpPr>
          <p:cNvPr id="5" name="Straight Connector 4">
            <a:extLst>
              <a:ext uri="{FF2B5EF4-FFF2-40B4-BE49-F238E27FC236}">
                <a16:creationId xmlns:a16="http://schemas.microsoft.com/office/drawing/2014/main" id="{1EA59BF6-D4A6-4485-9306-CAD605894AF6}"/>
              </a:ext>
            </a:extLst>
          </p:cNvPr>
          <p:cNvCxnSpPr/>
          <p:nvPr/>
        </p:nvCxnSpPr>
        <p:spPr>
          <a:xfrm>
            <a:off x="3419475" y="2265401"/>
            <a:ext cx="782955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3050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500"/>
                                        <p:tgtEl>
                                          <p:spTgt spid="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2630352" y="1567273"/>
            <a:ext cx="7123247" cy="420129"/>
          </a:xfrm>
        </p:spPr>
        <p:txBody>
          <a:bodyPr>
            <a:noAutofit/>
          </a:bodyPr>
          <a:lstStyle/>
          <a:p>
            <a:pPr algn="ctr"/>
            <a:r>
              <a:rPr lang="en-US" sz="2400" dirty="0">
                <a:solidFill>
                  <a:srgbClr val="87334A"/>
                </a:solidFill>
              </a:rPr>
              <a:t>Analysis Comparison by Model</a:t>
            </a:r>
            <a:endParaRPr lang="en-CA" sz="2400" dirty="0">
              <a:solidFill>
                <a:srgbClr val="87334A"/>
              </a:solidFill>
            </a:endParaRPr>
          </a:p>
        </p:txBody>
      </p:sp>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10" grpId="0" animBg="1"/>
      <p:bldP spid="11" grpId="0" animBg="1"/>
      <p:bldP spid="12" grpId="0" animBg="1"/>
      <p:bldP spid="3"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14553</TotalTime>
  <Words>3323</Words>
  <Application>Microsoft Office PowerPoint</Application>
  <PresentationFormat>Custom</PresentationFormat>
  <Paragraphs>472</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Calibri</vt:lpstr>
      <vt:lpstr>굴림체</vt:lpstr>
      <vt:lpstr>Calibri Light</vt:lpstr>
      <vt:lpstr>Symbol</vt:lpstr>
      <vt:lpstr>Arial</vt:lpstr>
      <vt:lpstr>맑은 고딕</vt:lpstr>
      <vt:lpstr>Noto Sans</vt:lpstr>
      <vt:lpstr>Office 테마</vt:lpstr>
      <vt:lpstr>PROJECT RAPTORS REBOUND</vt:lpstr>
      <vt:lpstr>The Client</vt:lpstr>
      <vt:lpstr>Objectives</vt:lpstr>
      <vt:lpstr>Data</vt:lpstr>
      <vt:lpstr>Initial Analysis</vt:lpstr>
      <vt:lpstr>Data Analysis</vt:lpstr>
      <vt:lpstr>Advanced Stats - PER</vt:lpstr>
      <vt:lpstr>Advanced Stats - PIE</vt:lpstr>
      <vt:lpstr>Data Analysis Results – Phase 1</vt:lpstr>
      <vt:lpstr>Data Analysis Results – Phase 1</vt:lpstr>
      <vt:lpstr>Data Analysis – Phase 2</vt:lpstr>
      <vt:lpstr>Data Analysis Results – Phase 2</vt:lpstr>
      <vt:lpstr>Results – Team Win Prediction</vt:lpstr>
      <vt:lpstr>Recommendations</vt:lpstr>
      <vt:lpstr>Players Evaluation</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Bhavika Patil</cp:lastModifiedBy>
  <cp:revision>506</cp:revision>
  <dcterms:created xsi:type="dcterms:W3CDTF">2010-02-01T08:03:16Z</dcterms:created>
  <dcterms:modified xsi:type="dcterms:W3CDTF">2021-04-14T22:03:17Z</dcterms:modified>
  <cp:category>www.slidemembers.com</cp:category>
</cp:coreProperties>
</file>